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7" r:id="rId3"/>
    <p:sldId id="258" r:id="rId4"/>
    <p:sldId id="262" r:id="rId5"/>
    <p:sldId id="266" r:id="rId6"/>
    <p:sldId id="259" r:id="rId7"/>
    <p:sldId id="263" r:id="rId8"/>
    <p:sldId id="267" r:id="rId9"/>
    <p:sldId id="270" r:id="rId10"/>
    <p:sldId id="271" r:id="rId11"/>
    <p:sldId id="272" r:id="rId12"/>
    <p:sldId id="273" r:id="rId13"/>
    <p:sldId id="275" r:id="rId14"/>
    <p:sldId id="274" r:id="rId15"/>
    <p:sldId id="276" r:id="rId16"/>
    <p:sldId id="260" r:id="rId17"/>
    <p:sldId id="264" r:id="rId18"/>
    <p:sldId id="278" r:id="rId19"/>
    <p:sldId id="277" r:id="rId20"/>
    <p:sldId id="268" r:id="rId21"/>
    <p:sldId id="279" r:id="rId22"/>
    <p:sldId id="261" r:id="rId23"/>
    <p:sldId id="269" r:id="rId24"/>
    <p:sldId id="265" r:id="rId25"/>
    <p:sldId id="280" r:id="rId26"/>
    <p:sldId id="281" r:id="rId27"/>
    <p:sldId id="282" r:id="rId28"/>
    <p:sldId id="283" r:id="rId29"/>
    <p:sldId id="285"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2103F1F-3E4F-456A-B5FA-A7F12F13A2B0}">
          <p14:sldIdLst>
            <p14:sldId id="256"/>
            <p14:sldId id="257"/>
          </p14:sldIdLst>
        </p14:section>
        <p14:section name="Background and Problem statement" id="{D0951E82-6A82-45EC-9D14-AA61698E4AB9}">
          <p14:sldIdLst>
            <p14:sldId id="258"/>
            <p14:sldId id="262"/>
            <p14:sldId id="266"/>
          </p14:sldIdLst>
        </p14:section>
        <p14:section name="Fundamentals of Dynamic Programming" id="{E59B5210-2419-4D98-97DF-452D4CEAA385}">
          <p14:sldIdLst>
            <p14:sldId id="259"/>
            <p14:sldId id="263"/>
            <p14:sldId id="267"/>
            <p14:sldId id="270"/>
            <p14:sldId id="271"/>
            <p14:sldId id="272"/>
            <p14:sldId id="273"/>
            <p14:sldId id="275"/>
            <p14:sldId id="274"/>
            <p14:sldId id="276"/>
          </p14:sldIdLst>
        </p14:section>
        <p14:section name="Solving the Dynamic Programming equations" id="{AFFD90D2-02A0-4E01-8FC3-CC8BA7992E85}">
          <p14:sldIdLst>
            <p14:sldId id="260"/>
            <p14:sldId id="264"/>
            <p14:sldId id="278"/>
            <p14:sldId id="277"/>
            <p14:sldId id="268"/>
            <p14:sldId id="279"/>
          </p14:sldIdLst>
        </p14:section>
        <p14:section name="Related work and use cases in robot motion planning" id="{C4B78733-8230-4A62-8E5A-D11F37909F4D}">
          <p14:sldIdLst>
            <p14:sldId id="261"/>
            <p14:sldId id="269"/>
            <p14:sldId id="265"/>
            <p14:sldId id="280"/>
            <p14:sldId id="281"/>
            <p14:sldId id="282"/>
          </p14:sldIdLst>
        </p14:section>
        <p14:section name="Conclusion" id="{8D5B142E-8B09-40DD-BF0F-5683CABB6DC0}">
          <p14:sldIdLst>
            <p14:sldId id="283"/>
          </p14:sldIdLst>
        </p14:section>
        <p14:section name="More examples" id="{8B996C1E-D4EB-401F-A366-054FA7A3900C}">
          <p14:sldIdLst>
            <p14:sldId id="285"/>
          </p14:sldIdLst>
        </p14:section>
        <p14:section name="Thank you" id="{ED4A419C-8DF6-4A54-A5AD-8AE388D255E1}">
          <p14:sldIdLst>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5373" autoAdjust="0"/>
  </p:normalViewPr>
  <p:slideViewPr>
    <p:cSldViewPr snapToGrid="0">
      <p:cViewPr varScale="1">
        <p:scale>
          <a:sx n="83" d="100"/>
          <a:sy n="83" d="100"/>
        </p:scale>
        <p:origin x="45" y="129"/>
      </p:cViewPr>
      <p:guideLst/>
    </p:cSldViewPr>
  </p:slideViewPr>
  <p:notesTextViewPr>
    <p:cViewPr>
      <p:scale>
        <a:sx n="232" d="100"/>
        <a:sy n="232" d="100"/>
      </p:scale>
      <p:origin x="0" y="0"/>
    </p:cViewPr>
  </p:notesTextViewPr>
  <p:notesViewPr>
    <p:cSldViewPr snapToGrid="0">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184DF-D97E-4C44-B99A-6CD537602C4B}" type="datetimeFigureOut">
              <a:rPr lang="de-DE" smtClean="0"/>
              <a:t>23.01.2018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2A751-5E40-4DDF-8697-5E2FF2679CAC}" type="slidenum">
              <a:rPr lang="de-DE" smtClean="0"/>
              <a:t>‹Nr.›</a:t>
            </a:fld>
            <a:endParaRPr lang="de-DE"/>
          </a:p>
        </p:txBody>
      </p:sp>
    </p:spTree>
    <p:extLst>
      <p:ext uri="{BB962C8B-B14F-4D97-AF65-F5344CB8AC3E}">
        <p14:creationId xmlns:p14="http://schemas.microsoft.com/office/powerpoint/2010/main" val="268702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 </a:t>
            </a:r>
            <a:r>
              <a:rPr lang="de-DE" dirty="0" err="1"/>
              <a:t>my</a:t>
            </a:r>
            <a:r>
              <a:rPr lang="de-DE" dirty="0"/>
              <a:t> </a:t>
            </a:r>
            <a:r>
              <a:rPr lang="de-DE" dirty="0" err="1"/>
              <a:t>name</a:t>
            </a:r>
            <a:r>
              <a:rPr lang="de-DE" dirty="0"/>
              <a:t> </a:t>
            </a:r>
            <a:r>
              <a:rPr lang="de-DE" dirty="0" err="1"/>
              <a:t>is</a:t>
            </a:r>
            <a:r>
              <a:rPr lang="de-DE" dirty="0"/>
              <a:t> Marcel</a:t>
            </a:r>
          </a:p>
          <a:p>
            <a:pPr marL="171450" indent="-171450">
              <a:buFont typeface="Arial" panose="020B0604020202020204" pitchFamily="34" charset="0"/>
              <a:buChar char="•"/>
            </a:pPr>
            <a:r>
              <a:rPr lang="de-DE" dirty="0" err="1"/>
              <a:t>My</a:t>
            </a:r>
            <a:r>
              <a:rPr lang="de-DE" dirty="0"/>
              <a:t> </a:t>
            </a:r>
            <a:r>
              <a:rPr lang="de-DE" dirty="0" err="1"/>
              <a:t>topic</a:t>
            </a:r>
            <a:r>
              <a:rPr lang="de-DE" dirty="0"/>
              <a:t> </a:t>
            </a:r>
            <a:r>
              <a:rPr lang="de-DE" dirty="0" err="1"/>
              <a:t>is</a:t>
            </a:r>
            <a:endParaRPr lang="de-DE" dirty="0"/>
          </a:p>
          <a:p>
            <a:pPr marL="628650" lvl="1" indent="-171450">
              <a:buFont typeface="Arial" panose="020B0604020202020204" pitchFamily="34" charset="0"/>
              <a:buChar char="•"/>
            </a:pPr>
            <a:r>
              <a:rPr lang="de-DE" dirty="0" err="1"/>
              <a:t>Get</a:t>
            </a:r>
            <a:r>
              <a:rPr lang="de-DE" dirty="0"/>
              <a:t> </a:t>
            </a:r>
            <a:r>
              <a:rPr lang="de-DE" dirty="0" err="1"/>
              <a:t>me</a:t>
            </a:r>
            <a:r>
              <a:rPr lang="de-DE" dirty="0"/>
              <a:t> out </a:t>
            </a:r>
            <a:r>
              <a:rPr lang="de-DE" dirty="0" err="1"/>
              <a:t>of</a:t>
            </a:r>
            <a:r>
              <a:rPr lang="de-DE" dirty="0"/>
              <a:t> </a:t>
            </a:r>
            <a:r>
              <a:rPr lang="de-DE" dirty="0" err="1"/>
              <a:t>here</a:t>
            </a:r>
            <a:r>
              <a:rPr lang="de-DE" dirty="0"/>
              <a:t>:</a:t>
            </a:r>
          </a:p>
          <a:p>
            <a:pPr marL="628650" lvl="1" indent="-171450">
              <a:buFont typeface="Arial" panose="020B0604020202020204" pitchFamily="34" charset="0"/>
              <a:buChar char="•"/>
            </a:pPr>
            <a:r>
              <a:rPr lang="de-DE" dirty="0" err="1"/>
              <a:t>Determining</a:t>
            </a:r>
            <a:r>
              <a:rPr lang="de-DE" dirty="0"/>
              <a:t> optimal </a:t>
            </a:r>
            <a:r>
              <a:rPr lang="de-DE" dirty="0" err="1"/>
              <a:t>policies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a:t>
            </a:fld>
            <a:endParaRPr lang="de-DE"/>
          </a:p>
        </p:txBody>
      </p:sp>
    </p:spTree>
    <p:extLst>
      <p:ext uri="{BB962C8B-B14F-4D97-AF65-F5344CB8AC3E}">
        <p14:creationId xmlns:p14="http://schemas.microsoft.com/office/powerpoint/2010/main" val="33163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Staying</a:t>
            </a:r>
            <a:r>
              <a:rPr lang="de-DE" dirty="0"/>
              <a:t> in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endParaRPr lang="de-DE" dirty="0"/>
          </a:p>
          <a:p>
            <a:pPr marL="171450" indent="-171450">
              <a:buFont typeface="Arial" panose="020B0604020202020204" pitchFamily="34" charset="0"/>
              <a:buChar char="•"/>
            </a:pPr>
            <a:r>
              <a:rPr lang="de-DE" dirty="0"/>
              <a:t>I will </a:t>
            </a:r>
            <a:r>
              <a:rPr lang="de-DE" dirty="0" err="1"/>
              <a:t>now</a:t>
            </a:r>
            <a:r>
              <a:rPr lang="de-DE" dirty="0"/>
              <a:t> </a:t>
            </a:r>
            <a:r>
              <a:rPr lang="de-DE" dirty="0" err="1"/>
              <a:t>continue</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628650" lvl="1" indent="-171450">
              <a:buFont typeface="Arial" panose="020B0604020202020204" pitchFamily="34" charset="0"/>
              <a:buChar char="•"/>
            </a:pPr>
            <a:r>
              <a:rPr lang="de-DE" dirty="0"/>
              <a:t>Problem </a:t>
            </a:r>
            <a:r>
              <a:rPr lang="de-DE" dirty="0" err="1"/>
              <a:t>needs</a:t>
            </a:r>
            <a:r>
              <a:rPr lang="de-DE" dirty="0"/>
              <a:t> to </a:t>
            </a:r>
            <a:r>
              <a:rPr lang="de-DE" dirty="0" err="1"/>
              <a:t>be</a:t>
            </a:r>
            <a:r>
              <a:rPr lang="de-DE" dirty="0"/>
              <a:t> solvable </a:t>
            </a:r>
            <a:r>
              <a:rPr lang="de-DE" dirty="0" err="1"/>
              <a:t>by</a:t>
            </a:r>
            <a:r>
              <a:rPr lang="de-DE" dirty="0"/>
              <a:t> DP</a:t>
            </a:r>
          </a:p>
          <a:p>
            <a:pPr marL="171450" indent="-171450">
              <a:buFont typeface="Arial" panose="020B0604020202020204" pitchFamily="34" charset="0"/>
              <a:buChar char="•"/>
            </a:pPr>
            <a:r>
              <a:rPr lang="de-DE" dirty="0" err="1"/>
              <a:t>Overlapping</a:t>
            </a:r>
            <a:r>
              <a:rPr lang="de-DE" dirty="0"/>
              <a:t> </a:t>
            </a:r>
            <a:r>
              <a:rPr lang="de-DE" dirty="0" err="1"/>
              <a:t>subproblems</a:t>
            </a:r>
            <a:endParaRPr lang="de-DE" dirty="0"/>
          </a:p>
          <a:p>
            <a:pPr marL="171450" indent="-171450">
              <a:buFont typeface="Arial" panose="020B0604020202020204" pitchFamily="34" charset="0"/>
              <a:buChar char="•"/>
            </a:pPr>
            <a:r>
              <a:rPr lang="de-DE" dirty="0"/>
              <a:t>Optimal </a:t>
            </a:r>
            <a:r>
              <a:rPr lang="de-DE" dirty="0" err="1"/>
              <a:t>substructure</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10</a:t>
            </a:fld>
            <a:endParaRPr lang="de-DE"/>
          </a:p>
        </p:txBody>
      </p:sp>
    </p:spTree>
    <p:extLst>
      <p:ext uri="{BB962C8B-B14F-4D97-AF65-F5344CB8AC3E}">
        <p14:creationId xmlns:p14="http://schemas.microsoft.com/office/powerpoint/2010/main" val="118560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Overlapping</a:t>
            </a:r>
            <a:r>
              <a:rPr lang="de-DE" dirty="0"/>
              <a:t> </a:t>
            </a:r>
            <a:r>
              <a:rPr lang="de-DE" dirty="0" err="1"/>
              <a:t>subproblems</a:t>
            </a:r>
            <a:r>
              <a:rPr lang="de-DE" dirty="0"/>
              <a:t> </a:t>
            </a:r>
            <a:r>
              <a:rPr lang="de-DE" dirty="0" err="1"/>
              <a:t>means</a:t>
            </a:r>
            <a:r>
              <a:rPr lang="de-DE" dirty="0"/>
              <a:t>:</a:t>
            </a:r>
          </a:p>
          <a:p>
            <a:pPr marL="628650" lvl="1" indent="-171450">
              <a:buFont typeface="Arial" panose="020B0604020202020204" pitchFamily="34" charset="0"/>
              <a:buChar char="•"/>
            </a:pPr>
            <a:r>
              <a:rPr lang="de-DE" dirty="0"/>
              <a:t>The </a:t>
            </a:r>
            <a:r>
              <a:rPr lang="de-DE" dirty="0" err="1"/>
              <a:t>space</a:t>
            </a:r>
            <a:r>
              <a:rPr lang="de-DE" dirty="0"/>
              <a:t> </a:t>
            </a:r>
            <a:r>
              <a:rPr lang="de-DE" dirty="0" err="1"/>
              <a:t>of</a:t>
            </a:r>
            <a:r>
              <a:rPr lang="de-DE" dirty="0"/>
              <a:t> </a:t>
            </a:r>
            <a:r>
              <a:rPr lang="de-DE" dirty="0" err="1"/>
              <a:t>subproblems</a:t>
            </a:r>
            <a:r>
              <a:rPr lang="de-DE" dirty="0"/>
              <a:t> </a:t>
            </a:r>
            <a:r>
              <a:rPr lang="de-DE" dirty="0" err="1"/>
              <a:t>is</a:t>
            </a:r>
            <a:r>
              <a:rPr lang="de-DE" dirty="0"/>
              <a:t> </a:t>
            </a:r>
            <a:r>
              <a:rPr lang="de-DE" dirty="0" err="1"/>
              <a:t>small</a:t>
            </a:r>
            <a:endParaRPr lang="de-DE" dirty="0"/>
          </a:p>
          <a:p>
            <a:pPr marL="628650" lvl="1" indent="-171450">
              <a:buFont typeface="Arial" panose="020B0604020202020204" pitchFamily="34" charset="0"/>
              <a:buChar char="•"/>
            </a:pPr>
            <a:r>
              <a:rPr lang="de-DE" dirty="0" err="1"/>
              <a:t>If</a:t>
            </a:r>
            <a:r>
              <a:rPr lang="de-DE" dirty="0"/>
              <a:t> </a:t>
            </a:r>
            <a:r>
              <a:rPr lang="de-DE" dirty="0" err="1"/>
              <a:t>problem</a:t>
            </a:r>
            <a:r>
              <a:rPr lang="de-DE" dirty="0"/>
              <a:t> </a:t>
            </a:r>
            <a:r>
              <a:rPr lang="de-DE" dirty="0" err="1"/>
              <a:t>is</a:t>
            </a:r>
            <a:r>
              <a:rPr lang="de-DE" dirty="0"/>
              <a:t> </a:t>
            </a:r>
            <a:r>
              <a:rPr lang="de-DE" dirty="0" err="1"/>
              <a:t>broken</a:t>
            </a:r>
            <a:r>
              <a:rPr lang="de-DE" dirty="0"/>
              <a:t> down </a:t>
            </a:r>
            <a:r>
              <a:rPr lang="de-DE" dirty="0" err="1"/>
              <a:t>into</a:t>
            </a:r>
            <a:r>
              <a:rPr lang="de-DE" dirty="0"/>
              <a:t> </a:t>
            </a:r>
            <a:r>
              <a:rPr lang="de-DE" dirty="0" err="1"/>
              <a:t>set</a:t>
            </a:r>
            <a:r>
              <a:rPr lang="de-DE" dirty="0"/>
              <a:t> </a:t>
            </a:r>
            <a:r>
              <a:rPr lang="de-DE" dirty="0" err="1"/>
              <a:t>of</a:t>
            </a:r>
            <a:r>
              <a:rPr lang="de-DE" dirty="0"/>
              <a:t> </a:t>
            </a:r>
            <a:r>
              <a:rPr lang="de-DE" dirty="0" err="1"/>
              <a:t>subproblems</a:t>
            </a:r>
            <a:endParaRPr lang="de-DE" dirty="0"/>
          </a:p>
          <a:p>
            <a:pPr marL="628650" lvl="1" indent="-171450">
              <a:buFont typeface="Arial" panose="020B0604020202020204" pitchFamily="34" charset="0"/>
              <a:buChar char="•"/>
            </a:pPr>
            <a:r>
              <a:rPr lang="de-DE" dirty="0"/>
              <a:t>Solutions to </a:t>
            </a:r>
            <a:r>
              <a:rPr lang="de-DE" dirty="0" err="1"/>
              <a:t>these</a:t>
            </a:r>
            <a:r>
              <a:rPr lang="de-DE" dirty="0"/>
              <a:t> </a:t>
            </a:r>
            <a:r>
              <a:rPr lang="de-DE" dirty="0" err="1"/>
              <a:t>subproblems</a:t>
            </a:r>
            <a:r>
              <a:rPr lang="de-DE" dirty="0"/>
              <a:t> </a:t>
            </a:r>
            <a:r>
              <a:rPr lang="de-DE" dirty="0" err="1"/>
              <a:t>reused</a:t>
            </a:r>
            <a:r>
              <a:rPr lang="de-DE" dirty="0"/>
              <a:t> </a:t>
            </a:r>
          </a:p>
          <a:p>
            <a:pPr marL="628650" lvl="1" indent="-171450">
              <a:buFont typeface="Arial" panose="020B0604020202020204" pitchFamily="34" charset="0"/>
              <a:buChar char="•"/>
            </a:pPr>
            <a:r>
              <a:rPr lang="de-DE" dirty="0" err="1"/>
              <a:t>Recursive</a:t>
            </a:r>
            <a:r>
              <a:rPr lang="de-DE" dirty="0"/>
              <a:t> </a:t>
            </a:r>
            <a:r>
              <a:rPr lang="de-DE" dirty="0" err="1"/>
              <a:t>algorithm</a:t>
            </a:r>
            <a:r>
              <a:rPr lang="de-DE" dirty="0"/>
              <a:t> </a:t>
            </a:r>
            <a:r>
              <a:rPr lang="de-DE" dirty="0" err="1"/>
              <a:t>solve</a:t>
            </a:r>
            <a:r>
              <a:rPr lang="de-DE" dirty="0"/>
              <a:t> same </a:t>
            </a:r>
            <a:r>
              <a:rPr lang="de-DE" dirty="0" err="1"/>
              <a:t>subprobs</a:t>
            </a:r>
            <a:r>
              <a:rPr lang="de-DE" dirty="0"/>
              <a:t> </a:t>
            </a:r>
            <a:r>
              <a:rPr lang="de-DE" dirty="0" err="1"/>
              <a:t>over</a:t>
            </a:r>
            <a:r>
              <a:rPr lang="de-DE" dirty="0"/>
              <a:t> and </a:t>
            </a:r>
            <a:r>
              <a:rPr lang="de-DE" dirty="0" err="1"/>
              <a:t>over</a:t>
            </a:r>
            <a:r>
              <a:rPr lang="de-DE" dirty="0"/>
              <a:t> </a:t>
            </a:r>
            <a:r>
              <a:rPr lang="de-DE" dirty="0" err="1"/>
              <a:t>again</a:t>
            </a:r>
            <a:endParaRPr lang="de-DE" dirty="0"/>
          </a:p>
          <a:p>
            <a:pPr marL="628650" lvl="1" indent="-171450">
              <a:buFont typeface="Arial" panose="020B0604020202020204" pitchFamily="34" charset="0"/>
              <a:buChar char="•"/>
            </a:pPr>
            <a:r>
              <a:rPr lang="de-DE" dirty="0"/>
              <a:t>And not </a:t>
            </a:r>
            <a:r>
              <a:rPr lang="de-DE" dirty="0" err="1"/>
              <a:t>new</a:t>
            </a:r>
            <a:r>
              <a:rPr lang="de-DE" dirty="0"/>
              <a:t> </a:t>
            </a:r>
            <a:r>
              <a:rPr lang="de-DE" dirty="0" err="1"/>
              <a:t>subproblems</a:t>
            </a:r>
            <a:endParaRPr lang="de-DE" dirty="0"/>
          </a:p>
          <a:p>
            <a:pPr marL="171450" indent="-171450">
              <a:buFont typeface="Arial" panose="020B0604020202020204" pitchFamily="34" charset="0"/>
              <a:buChar char="•"/>
            </a:pPr>
            <a:r>
              <a:rPr lang="de-DE" dirty="0"/>
              <a:t>1. </a:t>
            </a:r>
            <a:r>
              <a:rPr lang="de-DE" dirty="0" err="1"/>
              <a:t>If</a:t>
            </a:r>
            <a:r>
              <a:rPr lang="de-DE" dirty="0"/>
              <a:t> </a:t>
            </a:r>
            <a:r>
              <a:rPr lang="de-DE" dirty="0" err="1"/>
              <a:t>calculating</a:t>
            </a:r>
            <a:r>
              <a:rPr lang="de-DE" dirty="0"/>
              <a:t> </a:t>
            </a:r>
            <a:r>
              <a:rPr lang="de-DE" dirty="0" err="1"/>
              <a:t>theoptimal</a:t>
            </a:r>
            <a:r>
              <a:rPr lang="de-DE" dirty="0"/>
              <a:t> </a:t>
            </a:r>
            <a:r>
              <a:rPr lang="de-DE" dirty="0" err="1"/>
              <a:t>policies</a:t>
            </a:r>
            <a:endParaRPr lang="de-DE" dirty="0"/>
          </a:p>
          <a:p>
            <a:pPr marL="628650" lvl="1" indent="-171450">
              <a:buFont typeface="Arial" panose="020B0604020202020204" pitchFamily="34" charset="0"/>
              <a:buChar char="•"/>
            </a:pPr>
            <a:r>
              <a:rPr lang="de-DE" dirty="0"/>
              <a:t>Yellow will </a:t>
            </a:r>
            <a:r>
              <a:rPr lang="de-DE" dirty="0" err="1"/>
              <a:t>always</a:t>
            </a:r>
            <a:r>
              <a:rPr lang="de-DE" dirty="0"/>
              <a:t> </a:t>
            </a:r>
            <a:r>
              <a:rPr lang="de-DE" dirty="0" err="1"/>
              <a:t>be</a:t>
            </a:r>
            <a:r>
              <a:rPr lang="de-DE" dirty="0"/>
              <a:t> </a:t>
            </a:r>
            <a:r>
              <a:rPr lang="de-DE" dirty="0" err="1"/>
              <a:t>included</a:t>
            </a:r>
            <a:endParaRPr lang="de-DE" dirty="0"/>
          </a:p>
          <a:p>
            <a:pPr marL="171450" indent="-171450">
              <a:buFont typeface="Arial" panose="020B0604020202020204" pitchFamily="34" charset="0"/>
              <a:buChar char="•"/>
            </a:pPr>
            <a:r>
              <a:rPr lang="de-DE" dirty="0"/>
              <a:t>2. Here </a:t>
            </a:r>
            <a:r>
              <a:rPr lang="de-DE" dirty="0" err="1"/>
              <a:t>again</a:t>
            </a:r>
            <a:r>
              <a:rPr lang="de-DE" dirty="0"/>
              <a:t> </a:t>
            </a:r>
            <a:r>
              <a:rPr lang="de-DE" dirty="0" err="1"/>
              <a:t>yellow</a:t>
            </a:r>
            <a:r>
              <a:rPr lang="de-DE" dirty="0"/>
              <a:t> </a:t>
            </a:r>
            <a:r>
              <a:rPr lang="de-DE" dirty="0" err="1"/>
              <a:t>included</a:t>
            </a:r>
            <a:endParaRPr lang="de-DE" dirty="0"/>
          </a:p>
          <a:p>
            <a:pPr marL="171450" indent="-171450">
              <a:buFont typeface="Arial" panose="020B0604020202020204" pitchFamily="34" charset="0"/>
              <a:buChar char="•"/>
            </a:pPr>
            <a:r>
              <a:rPr lang="de-DE" dirty="0"/>
              <a:t>3. Also</a:t>
            </a:r>
          </a:p>
          <a:p>
            <a:pPr marL="171450" indent="-171450">
              <a:buFont typeface="Arial" panose="020B0604020202020204" pitchFamily="34" charset="0"/>
              <a:buChar char="•"/>
            </a:pPr>
            <a:r>
              <a:rPr lang="de-DE" dirty="0"/>
              <a:t>Yellow </a:t>
            </a:r>
            <a:r>
              <a:rPr lang="de-DE" dirty="0" err="1"/>
              <a:t>piece</a:t>
            </a:r>
            <a:r>
              <a:rPr lang="de-DE" dirty="0"/>
              <a:t> </a:t>
            </a:r>
            <a:r>
              <a:rPr lang="de-DE" dirty="0" err="1"/>
              <a:t>always</a:t>
            </a:r>
            <a:r>
              <a:rPr lang="de-DE" dirty="0"/>
              <a:t> </a:t>
            </a:r>
            <a:r>
              <a:rPr lang="de-DE" dirty="0" err="1"/>
              <a:t>included</a:t>
            </a:r>
            <a:endParaRPr lang="de-DE" dirty="0"/>
          </a:p>
          <a:p>
            <a:pPr marL="628650" lvl="1" indent="-171450">
              <a:buFont typeface="Arial" panose="020B0604020202020204" pitchFamily="34" charset="0"/>
              <a:buChar char="•"/>
            </a:pPr>
            <a:r>
              <a:rPr lang="de-DE" dirty="0" err="1"/>
              <a:t>Recusive</a:t>
            </a:r>
            <a:r>
              <a:rPr lang="de-DE" dirty="0"/>
              <a:t> </a:t>
            </a:r>
            <a:r>
              <a:rPr lang="de-DE" dirty="0" err="1"/>
              <a:t>algorithm</a:t>
            </a:r>
            <a:r>
              <a:rPr lang="de-DE" dirty="0"/>
              <a:t> will </a:t>
            </a:r>
            <a:r>
              <a:rPr lang="de-DE" dirty="0" err="1"/>
              <a:t>over</a:t>
            </a:r>
            <a:r>
              <a:rPr lang="de-DE" dirty="0"/>
              <a:t> and </a:t>
            </a:r>
            <a:r>
              <a:rPr lang="de-DE" dirty="0" err="1"/>
              <a:t>over</a:t>
            </a:r>
            <a:r>
              <a:rPr lang="de-DE" dirty="0"/>
              <a:t> </a:t>
            </a:r>
            <a:r>
              <a:rPr lang="de-DE" dirty="0" err="1"/>
              <a:t>calculate</a:t>
            </a:r>
            <a:r>
              <a:rPr lang="de-DE" dirty="0"/>
              <a:t> </a:t>
            </a:r>
            <a:r>
              <a:rPr lang="de-DE" dirty="0" err="1"/>
              <a:t>this</a:t>
            </a:r>
            <a:r>
              <a:rPr lang="de-DE" dirty="0"/>
              <a:t> </a:t>
            </a:r>
            <a:r>
              <a:rPr lang="de-DE" dirty="0" err="1"/>
              <a:t>piece</a:t>
            </a:r>
            <a:r>
              <a:rPr lang="de-DE" dirty="0"/>
              <a:t> </a:t>
            </a:r>
            <a:r>
              <a:rPr lang="de-DE" dirty="0" err="1"/>
              <a:t>of</a:t>
            </a:r>
            <a:r>
              <a:rPr lang="de-DE" dirty="0"/>
              <a:t> </a:t>
            </a:r>
            <a:r>
              <a:rPr lang="de-DE" dirty="0" err="1"/>
              <a:t>path</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11</a:t>
            </a:fld>
            <a:endParaRPr lang="de-DE"/>
          </a:p>
        </p:txBody>
      </p:sp>
    </p:spTree>
    <p:extLst>
      <p:ext uri="{BB962C8B-B14F-4D97-AF65-F5344CB8AC3E}">
        <p14:creationId xmlns:p14="http://schemas.microsoft.com/office/powerpoint/2010/main" val="77384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a:t>A </a:t>
            </a:r>
            <a:r>
              <a:rPr lang="de-DE" sz="1200" dirty="0" err="1"/>
              <a:t>problem</a:t>
            </a:r>
            <a:r>
              <a:rPr lang="de-DE" sz="1200" dirty="0"/>
              <a:t> </a:t>
            </a:r>
            <a:r>
              <a:rPr lang="de-DE" sz="1200" dirty="0" err="1"/>
              <a:t>has</a:t>
            </a:r>
            <a:r>
              <a:rPr lang="de-DE" sz="1200" dirty="0"/>
              <a:t> optimal </a:t>
            </a:r>
            <a:r>
              <a:rPr lang="de-DE" sz="1200" dirty="0" err="1"/>
              <a:t>substructure</a:t>
            </a:r>
            <a:r>
              <a:rPr lang="de-DE" sz="1200" dirty="0"/>
              <a:t> </a:t>
            </a:r>
            <a:r>
              <a:rPr lang="de-DE" sz="1200" dirty="0" err="1"/>
              <a:t>if</a:t>
            </a:r>
            <a:r>
              <a:rPr lang="de-DE" sz="1200" dirty="0"/>
              <a:t> Solution </a:t>
            </a:r>
            <a:r>
              <a:rPr lang="de-DE" sz="1200" dirty="0" err="1"/>
              <a:t>for</a:t>
            </a:r>
            <a:r>
              <a:rPr lang="de-DE" sz="1200" dirty="0"/>
              <a:t> </a:t>
            </a:r>
            <a:r>
              <a:rPr lang="de-DE" sz="1200" dirty="0" err="1"/>
              <a:t>whole</a:t>
            </a:r>
            <a:r>
              <a:rPr lang="de-DE" sz="1200" dirty="0"/>
              <a:t> </a:t>
            </a:r>
            <a:r>
              <a:rPr lang="de-DE" sz="1200" dirty="0" err="1"/>
              <a:t>problem</a:t>
            </a:r>
            <a:r>
              <a:rPr lang="de-DE" sz="1200" dirty="0"/>
              <a:t> </a:t>
            </a:r>
            <a:r>
              <a:rPr lang="de-DE" sz="1200" dirty="0" err="1"/>
              <a:t>found</a:t>
            </a:r>
            <a:r>
              <a:rPr lang="de-DE" sz="1200" dirty="0"/>
              <a:t> </a:t>
            </a:r>
            <a:r>
              <a:rPr lang="de-DE" sz="1200" dirty="0" err="1"/>
              <a:t>by</a:t>
            </a:r>
            <a:r>
              <a:rPr lang="de-DE" sz="1200" dirty="0"/>
              <a:t> </a:t>
            </a:r>
            <a:r>
              <a:rPr lang="de-DE" sz="1200" dirty="0" err="1"/>
              <a:t>combination</a:t>
            </a:r>
            <a:r>
              <a:rPr lang="de-DE" sz="1200" dirty="0"/>
              <a:t> </a:t>
            </a:r>
            <a:r>
              <a:rPr lang="de-DE" sz="1200" dirty="0" err="1"/>
              <a:t>of</a:t>
            </a:r>
            <a:r>
              <a:rPr lang="de-DE" sz="1200" dirty="0"/>
              <a:t> </a:t>
            </a:r>
            <a:r>
              <a:rPr lang="de-DE" sz="1200" dirty="0" err="1"/>
              <a:t>solutions</a:t>
            </a:r>
            <a:r>
              <a:rPr lang="de-DE" sz="1200" dirty="0"/>
              <a:t> </a:t>
            </a:r>
            <a:r>
              <a:rPr lang="de-DE" sz="1200" dirty="0" err="1"/>
              <a:t>for</a:t>
            </a:r>
            <a:r>
              <a:rPr lang="de-DE" sz="1200" dirty="0"/>
              <a:t> </a:t>
            </a:r>
            <a:r>
              <a:rPr lang="de-DE" sz="1200" dirty="0" err="1"/>
              <a:t>subproblems</a:t>
            </a:r>
            <a:endParaRPr lang="de-DE" sz="1200" dirty="0"/>
          </a:p>
          <a:p>
            <a:pPr marL="171450" indent="-171450">
              <a:buFont typeface="Arial" panose="020B0604020202020204" pitchFamily="34" charset="0"/>
              <a:buChar char="•"/>
            </a:pPr>
            <a:r>
              <a:rPr lang="de-DE" sz="1200" dirty="0" err="1"/>
              <a:t>Normally</a:t>
            </a:r>
            <a:r>
              <a:rPr lang="de-DE" sz="1200" dirty="0"/>
              <a:t> </a:t>
            </a:r>
            <a:r>
              <a:rPr lang="de-DE" sz="1200" dirty="0" err="1"/>
              <a:t>used</a:t>
            </a:r>
            <a:r>
              <a:rPr lang="de-DE" sz="1200" dirty="0"/>
              <a:t> </a:t>
            </a:r>
            <a:r>
              <a:rPr lang="de-DE" sz="1200" dirty="0" err="1"/>
              <a:t>by</a:t>
            </a:r>
            <a:r>
              <a:rPr lang="de-DE" sz="1200" dirty="0"/>
              <a:t> </a:t>
            </a:r>
            <a:r>
              <a:rPr lang="de-DE" sz="1200" dirty="0" err="1"/>
              <a:t>greedy</a:t>
            </a:r>
            <a:r>
              <a:rPr lang="de-DE" sz="1200" dirty="0"/>
              <a:t> algorithms</a:t>
            </a:r>
          </a:p>
          <a:p>
            <a:pPr marL="171450" indent="-171450">
              <a:buFont typeface="Arial" panose="020B0604020202020204" pitchFamily="34" charset="0"/>
              <a:buChar char="•"/>
            </a:pPr>
            <a:r>
              <a:rPr lang="de-DE" sz="1200" dirty="0"/>
              <a:t>Leads to optimal </a:t>
            </a:r>
            <a:r>
              <a:rPr lang="de-DE" sz="1200" dirty="0" err="1"/>
              <a:t>overall</a:t>
            </a:r>
            <a:r>
              <a:rPr lang="de-DE" sz="1200" dirty="0"/>
              <a:t> </a:t>
            </a:r>
            <a:r>
              <a:rPr lang="de-DE" sz="1200" dirty="0" err="1"/>
              <a:t>solution</a:t>
            </a:r>
            <a:endParaRPr lang="de-DE" sz="1200" dirty="0"/>
          </a:p>
          <a:p>
            <a:pPr marL="171450" indent="-171450">
              <a:buFont typeface="Arial" panose="020B0604020202020204" pitchFamily="34" charset="0"/>
              <a:buChar char="•"/>
            </a:pPr>
            <a:r>
              <a:rPr lang="de-DE" sz="1200" dirty="0"/>
              <a:t>Animation:</a:t>
            </a:r>
          </a:p>
          <a:p>
            <a:pPr marL="628650" lvl="1" indent="-171450">
              <a:buFont typeface="Arial" panose="020B0604020202020204" pitchFamily="34" charset="0"/>
              <a:buChar char="•"/>
            </a:pPr>
            <a:r>
              <a:rPr lang="de-DE" sz="1200" dirty="0" err="1"/>
              <a:t>For</a:t>
            </a:r>
            <a:r>
              <a:rPr lang="de-DE" sz="1200" dirty="0"/>
              <a:t> </a:t>
            </a:r>
            <a:r>
              <a:rPr lang="de-DE" sz="1200" dirty="0" err="1"/>
              <a:t>calculating</a:t>
            </a:r>
            <a:r>
              <a:rPr lang="de-DE" sz="1200" dirty="0"/>
              <a:t> </a:t>
            </a:r>
            <a:r>
              <a:rPr lang="de-DE" sz="1200" dirty="0" err="1"/>
              <a:t>this</a:t>
            </a:r>
            <a:r>
              <a:rPr lang="de-DE" sz="1200" dirty="0"/>
              <a:t> </a:t>
            </a:r>
            <a:r>
              <a:rPr lang="de-DE" sz="1200" dirty="0" err="1"/>
              <a:t>whole</a:t>
            </a:r>
            <a:r>
              <a:rPr lang="de-DE" sz="1200" dirty="0"/>
              <a:t> optimal </a:t>
            </a:r>
            <a:r>
              <a:rPr lang="de-DE" sz="1200" dirty="0" err="1"/>
              <a:t>policy</a:t>
            </a:r>
            <a:r>
              <a:rPr lang="de-DE" sz="1200" dirty="0"/>
              <a:t> (</a:t>
            </a:r>
            <a:r>
              <a:rPr lang="de-DE" sz="1200" dirty="0" err="1"/>
              <a:t>green</a:t>
            </a:r>
            <a:r>
              <a:rPr lang="de-DE" sz="1200" dirty="0"/>
              <a:t>)</a:t>
            </a:r>
          </a:p>
          <a:p>
            <a:pPr marL="628650" lvl="1" indent="-171450">
              <a:buFont typeface="Arial" panose="020B0604020202020204" pitchFamily="34" charset="0"/>
              <a:buChar char="•"/>
            </a:pPr>
            <a:r>
              <a:rPr lang="de-DE" sz="1200" dirty="0" err="1"/>
              <a:t>We</a:t>
            </a:r>
            <a:r>
              <a:rPr lang="de-DE" sz="1200" dirty="0"/>
              <a:t> </a:t>
            </a:r>
            <a:r>
              <a:rPr lang="de-DE" sz="1200" dirty="0" err="1"/>
              <a:t>could</a:t>
            </a:r>
            <a:r>
              <a:rPr lang="de-DE" sz="1200" dirty="0"/>
              <a:t> </a:t>
            </a:r>
            <a:r>
              <a:rPr lang="de-DE" sz="1200" dirty="0" err="1"/>
              <a:t>have</a:t>
            </a:r>
            <a:r>
              <a:rPr lang="de-DE" sz="1200" dirty="0"/>
              <a:t> also </a:t>
            </a:r>
            <a:r>
              <a:rPr lang="de-DE" sz="1200" dirty="0" err="1"/>
              <a:t>calculated</a:t>
            </a:r>
            <a:r>
              <a:rPr lang="de-DE" sz="1200" dirty="0"/>
              <a:t> </a:t>
            </a:r>
            <a:r>
              <a:rPr lang="de-DE" sz="1200" dirty="0" err="1"/>
              <a:t>the</a:t>
            </a:r>
            <a:r>
              <a:rPr lang="de-DE" sz="1200" dirty="0"/>
              <a:t> </a:t>
            </a:r>
            <a:r>
              <a:rPr lang="de-DE" sz="1200" dirty="0" err="1"/>
              <a:t>subpaths</a:t>
            </a:r>
            <a:r>
              <a:rPr lang="de-DE" sz="1200" dirty="0"/>
              <a:t> </a:t>
            </a:r>
            <a:r>
              <a:rPr lang="de-DE" sz="1200" dirty="0" err="1"/>
              <a:t>from</a:t>
            </a:r>
            <a:r>
              <a:rPr lang="de-DE" sz="1200" dirty="0"/>
              <a:t> p-&gt;x &amp; x-&gt;</a:t>
            </a:r>
            <a:r>
              <a:rPr lang="de-DE" sz="1200" dirty="0" err="1"/>
              <a:t>goal</a:t>
            </a:r>
            <a:r>
              <a:rPr lang="de-DE" sz="1200" dirty="0"/>
              <a:t> </a:t>
            </a:r>
            <a:r>
              <a:rPr lang="de-DE" sz="1200" dirty="0" err="1"/>
              <a:t>which</a:t>
            </a:r>
            <a:r>
              <a:rPr lang="de-DE" sz="1200" dirty="0"/>
              <a:t> </a:t>
            </a:r>
            <a:r>
              <a:rPr lang="de-DE" sz="1200" dirty="0" err="1"/>
              <a:t>have</a:t>
            </a:r>
            <a:r>
              <a:rPr lang="de-DE" sz="1200" dirty="0"/>
              <a:t> to </a:t>
            </a:r>
            <a:r>
              <a:rPr lang="de-DE" sz="1200" dirty="0" err="1"/>
              <a:t>be</a:t>
            </a:r>
            <a:r>
              <a:rPr lang="de-DE" sz="1200" dirty="0"/>
              <a:t> </a:t>
            </a:r>
            <a:r>
              <a:rPr lang="de-DE" sz="1200" dirty="0" err="1"/>
              <a:t>the</a:t>
            </a:r>
            <a:r>
              <a:rPr lang="de-DE" sz="1200" dirty="0"/>
              <a:t> </a:t>
            </a:r>
            <a:r>
              <a:rPr lang="de-DE" sz="1200" dirty="0" err="1"/>
              <a:t>shortest</a:t>
            </a:r>
            <a:r>
              <a:rPr lang="de-DE" sz="1200" dirty="0"/>
              <a:t> </a:t>
            </a:r>
            <a:r>
              <a:rPr lang="de-DE" sz="1200" dirty="0" err="1"/>
              <a:t>paths</a:t>
            </a:r>
            <a:endParaRPr lang="de-DE" sz="1200" dirty="0"/>
          </a:p>
          <a:p>
            <a:pPr marL="628650" lvl="1" indent="-171450">
              <a:buFont typeface="Arial" panose="020B0604020202020204" pitchFamily="34" charset="0"/>
              <a:buChar char="•"/>
            </a:pPr>
            <a:r>
              <a:rPr lang="de-DE" sz="1200" dirty="0" err="1"/>
              <a:t>Could</a:t>
            </a:r>
            <a:r>
              <a:rPr lang="de-DE" sz="1200" dirty="0"/>
              <a:t> </a:t>
            </a:r>
            <a:r>
              <a:rPr lang="de-DE" sz="1200" dirty="0" err="1"/>
              <a:t>again</a:t>
            </a:r>
            <a:r>
              <a:rPr lang="de-DE" sz="1200" dirty="0"/>
              <a:t> </a:t>
            </a:r>
            <a:r>
              <a:rPr lang="de-DE" sz="1200" dirty="0" err="1"/>
              <a:t>split</a:t>
            </a:r>
            <a:r>
              <a:rPr lang="de-DE" sz="1200" dirty="0"/>
              <a:t> in x-&gt;y &amp; y-&gt;</a:t>
            </a:r>
            <a:r>
              <a:rPr lang="de-DE" sz="1200" dirty="0" err="1"/>
              <a:t>goal</a:t>
            </a:r>
            <a:endParaRPr lang="de-DE" sz="1200" dirty="0"/>
          </a:p>
          <a:p>
            <a:pPr marL="628650" lvl="1" indent="-171450">
              <a:buFont typeface="Arial" panose="020B0604020202020204" pitchFamily="34" charset="0"/>
              <a:buChar char="•"/>
            </a:pPr>
            <a:r>
              <a:rPr lang="de-DE" sz="1200" dirty="0"/>
              <a:t>Split down </a:t>
            </a:r>
            <a:r>
              <a:rPr lang="de-DE" sz="1200" dirty="0" err="1"/>
              <a:t>recursively</a:t>
            </a:r>
            <a:r>
              <a:rPr lang="de-DE" sz="1200" dirty="0"/>
              <a:t> </a:t>
            </a:r>
            <a:r>
              <a:rPr lang="de-DE" sz="1200" dirty="0" err="1"/>
              <a:t>until</a:t>
            </a:r>
            <a:r>
              <a:rPr lang="de-DE" sz="1200" dirty="0"/>
              <a:t> </a:t>
            </a:r>
            <a:r>
              <a:rPr lang="de-DE" sz="1200" dirty="0" err="1"/>
              <a:t>only</a:t>
            </a:r>
            <a:r>
              <a:rPr lang="de-DE" sz="1200" dirty="0"/>
              <a:t> </a:t>
            </a:r>
            <a:r>
              <a:rPr lang="de-DE" sz="1200" dirty="0" err="1"/>
              <a:t>one</a:t>
            </a:r>
            <a:r>
              <a:rPr lang="de-DE" sz="1200" dirty="0"/>
              <a:t> </a:t>
            </a:r>
            <a:r>
              <a:rPr lang="de-DE" sz="1200" dirty="0" err="1"/>
              <a:t>tile</a:t>
            </a:r>
            <a:r>
              <a:rPr lang="de-DE" sz="1200" dirty="0"/>
              <a:t> to </a:t>
            </a:r>
            <a:r>
              <a:rPr lang="de-DE" sz="1200" dirty="0" err="1"/>
              <a:t>next</a:t>
            </a:r>
            <a:r>
              <a:rPr lang="de-DE" sz="1200" dirty="0"/>
              <a:t> </a:t>
            </a:r>
            <a:r>
              <a:rPr lang="de-DE" sz="1200" dirty="0" err="1"/>
              <a:t>one</a:t>
            </a:r>
            <a:r>
              <a:rPr lang="de-DE" sz="1200" dirty="0"/>
              <a:t> and </a:t>
            </a:r>
            <a:r>
              <a:rPr lang="de-DE" sz="1200" dirty="0" err="1"/>
              <a:t>combine</a:t>
            </a:r>
            <a:r>
              <a:rPr lang="de-DE" sz="1200" dirty="0"/>
              <a:t> </a:t>
            </a:r>
            <a:r>
              <a:rPr lang="de-DE" sz="1200" dirty="0" err="1"/>
              <a:t>these</a:t>
            </a:r>
            <a:r>
              <a:rPr lang="de-DE" sz="1200" dirty="0"/>
              <a:t> </a:t>
            </a:r>
            <a:r>
              <a:rPr lang="de-DE" sz="1200" dirty="0" err="1"/>
              <a:t>solutions</a:t>
            </a:r>
            <a:r>
              <a:rPr lang="de-DE" sz="1200" dirty="0"/>
              <a:t> to </a:t>
            </a:r>
            <a:r>
              <a:rPr lang="de-DE" sz="1200" dirty="0" err="1"/>
              <a:t>whole</a:t>
            </a:r>
            <a:r>
              <a:rPr lang="de-DE" sz="1200" dirty="0"/>
              <a:t> </a:t>
            </a:r>
            <a:r>
              <a:rPr lang="de-DE" sz="1200" dirty="0" err="1"/>
              <a:t>solution</a:t>
            </a:r>
            <a:endParaRPr lang="de-DE" sz="1200" dirty="0"/>
          </a:p>
        </p:txBody>
      </p:sp>
      <p:sp>
        <p:nvSpPr>
          <p:cNvPr id="4" name="Foliennummernplatzhalter 3"/>
          <p:cNvSpPr>
            <a:spLocks noGrp="1"/>
          </p:cNvSpPr>
          <p:nvPr>
            <p:ph type="sldNum" sz="quarter" idx="10"/>
          </p:nvPr>
        </p:nvSpPr>
        <p:spPr/>
        <p:txBody>
          <a:bodyPr/>
          <a:lstStyle/>
          <a:p>
            <a:fld id="{9192A751-5E40-4DDF-8697-5E2FF2679CAC}" type="slidenum">
              <a:rPr lang="de-DE" smtClean="0"/>
              <a:t>12</a:t>
            </a:fld>
            <a:endParaRPr lang="de-DE"/>
          </a:p>
        </p:txBody>
      </p:sp>
    </p:spTree>
    <p:extLst>
      <p:ext uri="{BB962C8B-B14F-4D97-AF65-F5344CB8AC3E}">
        <p14:creationId xmlns:p14="http://schemas.microsoft.com/office/powerpoint/2010/main" val="141653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Finished</a:t>
            </a:r>
            <a:r>
              <a:rPr lang="de-DE" dirty="0"/>
              <a:t> </a:t>
            </a:r>
            <a:r>
              <a:rPr lang="de-DE" dirty="0" err="1"/>
              <a:t>with</a:t>
            </a:r>
            <a:r>
              <a:rPr lang="de-DE" dirty="0"/>
              <a:t> </a:t>
            </a:r>
            <a:r>
              <a:rPr lang="de-DE" dirty="0" err="1"/>
              <a:t>the</a:t>
            </a:r>
            <a:r>
              <a:rPr lang="de-DE" dirty="0"/>
              <a:t> </a:t>
            </a:r>
            <a:r>
              <a:rPr lang="de-DE" dirty="0" err="1"/>
              <a:t>characteristics</a:t>
            </a:r>
            <a:endParaRPr lang="de-DE" dirty="0"/>
          </a:p>
          <a:p>
            <a:pPr marL="171450" indent="-171450">
              <a:buFont typeface="Arial" panose="020B0604020202020204" pitchFamily="34" charset="0"/>
              <a:buChar char="•"/>
            </a:pPr>
            <a:r>
              <a:rPr lang="de-DE" dirty="0" err="1"/>
              <a:t>Now</a:t>
            </a:r>
            <a:r>
              <a:rPr lang="de-DE" dirty="0"/>
              <a:t> </a:t>
            </a:r>
            <a:r>
              <a:rPr lang="de-DE" dirty="0" err="1"/>
              <a:t>come</a:t>
            </a:r>
            <a:r>
              <a:rPr lang="de-DE" dirty="0"/>
              <a:t> to </a:t>
            </a:r>
            <a:r>
              <a:rPr lang="de-DE" dirty="0" err="1"/>
              <a:t>how</a:t>
            </a:r>
            <a:r>
              <a:rPr lang="de-DE" dirty="0"/>
              <a:t> to </a:t>
            </a:r>
            <a:r>
              <a:rPr lang="de-DE" dirty="0" err="1"/>
              <a:t>actually</a:t>
            </a:r>
            <a:r>
              <a:rPr lang="de-DE" dirty="0"/>
              <a:t> </a:t>
            </a:r>
            <a:r>
              <a:rPr lang="de-DE" dirty="0" err="1"/>
              <a:t>apply</a:t>
            </a:r>
            <a:r>
              <a:rPr lang="de-DE" dirty="0"/>
              <a:t> Dynamic </a:t>
            </a:r>
            <a:r>
              <a:rPr lang="de-DE" dirty="0" err="1"/>
              <a:t>Programming</a:t>
            </a:r>
            <a:endParaRPr lang="de-DE" dirty="0"/>
          </a:p>
          <a:p>
            <a:pPr marL="171450" indent="-171450">
              <a:buFont typeface="Arial" panose="020B0604020202020204" pitchFamily="34" charset="0"/>
              <a:buChar char="•"/>
            </a:pPr>
            <a:r>
              <a:rPr lang="de-DE" dirty="0"/>
              <a:t>To </a:t>
            </a:r>
            <a:r>
              <a:rPr lang="de-DE" dirty="0" err="1"/>
              <a:t>solve</a:t>
            </a:r>
            <a:r>
              <a:rPr lang="de-DE" dirty="0"/>
              <a:t> Problems in Computer Science</a:t>
            </a:r>
          </a:p>
        </p:txBody>
      </p:sp>
      <p:sp>
        <p:nvSpPr>
          <p:cNvPr id="4" name="Foliennummernplatzhalter 3"/>
          <p:cNvSpPr>
            <a:spLocks noGrp="1"/>
          </p:cNvSpPr>
          <p:nvPr>
            <p:ph type="sldNum" sz="quarter" idx="10"/>
          </p:nvPr>
        </p:nvSpPr>
        <p:spPr/>
        <p:txBody>
          <a:bodyPr/>
          <a:lstStyle/>
          <a:p>
            <a:fld id="{9192A751-5E40-4DDF-8697-5E2FF2679CAC}" type="slidenum">
              <a:rPr lang="de-DE" smtClean="0"/>
              <a:t>13</a:t>
            </a:fld>
            <a:endParaRPr lang="de-DE"/>
          </a:p>
        </p:txBody>
      </p:sp>
    </p:spTree>
    <p:extLst>
      <p:ext uri="{BB962C8B-B14F-4D97-AF65-F5344CB8AC3E}">
        <p14:creationId xmlns:p14="http://schemas.microsoft.com/office/powerpoint/2010/main" val="3210841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dirty="0" err="1"/>
              <a:t>Important</a:t>
            </a:r>
            <a:r>
              <a:rPr lang="de-DE" sz="1200" dirty="0"/>
              <a:t> Concept </a:t>
            </a:r>
            <a:r>
              <a:rPr lang="de-DE" sz="1200" dirty="0" err="1"/>
              <a:t>for</a:t>
            </a:r>
            <a:r>
              <a:rPr lang="de-DE" sz="1200" dirty="0"/>
              <a:t> DP </a:t>
            </a:r>
            <a:r>
              <a:rPr lang="de-DE" sz="1200" dirty="0" err="1"/>
              <a:t>is</a:t>
            </a:r>
            <a:r>
              <a:rPr lang="de-DE" sz="1200" dirty="0"/>
              <a:t> </a:t>
            </a:r>
            <a:r>
              <a:rPr lang="de-DE" sz="1200" dirty="0" err="1"/>
              <a:t>memozation</a:t>
            </a:r>
            <a:endParaRPr lang="de-DE" sz="1200" dirty="0"/>
          </a:p>
          <a:p>
            <a:pPr marL="171450" indent="-171450">
              <a:buFont typeface="Arial" panose="020B0604020202020204" pitchFamily="34" charset="0"/>
              <a:buChar char="•"/>
            </a:pPr>
            <a:r>
              <a:rPr lang="de-DE" sz="1200" dirty="0"/>
              <a:t>As </a:t>
            </a:r>
            <a:r>
              <a:rPr lang="de-DE" sz="1200" dirty="0" err="1"/>
              <a:t>result</a:t>
            </a:r>
            <a:r>
              <a:rPr lang="de-DE" sz="1200" dirty="0"/>
              <a:t> </a:t>
            </a:r>
            <a:r>
              <a:rPr lang="de-DE" sz="1200" dirty="0" err="1"/>
              <a:t>of</a:t>
            </a:r>
            <a:r>
              <a:rPr lang="de-DE" sz="1200" dirty="0"/>
              <a:t> </a:t>
            </a:r>
            <a:r>
              <a:rPr lang="de-DE" sz="1200" dirty="0" err="1"/>
              <a:t>overlapping</a:t>
            </a:r>
            <a:r>
              <a:rPr lang="de-DE" sz="1200" dirty="0"/>
              <a:t> </a:t>
            </a:r>
            <a:r>
              <a:rPr lang="de-DE" sz="1200" dirty="0" err="1"/>
              <a:t>subproblems</a:t>
            </a:r>
            <a:endParaRPr lang="de-DE" sz="1200" dirty="0"/>
          </a:p>
          <a:p>
            <a:pPr marL="628650" lvl="1" indent="-171450">
              <a:buFont typeface="Arial" panose="020B0604020202020204" pitchFamily="34" charset="0"/>
              <a:buChar char="•"/>
            </a:pPr>
            <a:r>
              <a:rPr lang="de-DE" sz="1200" dirty="0"/>
              <a:t>Problem </a:t>
            </a:r>
            <a:r>
              <a:rPr lang="de-DE" sz="1200" dirty="0" err="1"/>
              <a:t>can</a:t>
            </a:r>
            <a:r>
              <a:rPr lang="de-DE" sz="1200" dirty="0"/>
              <a:t> </a:t>
            </a:r>
            <a:r>
              <a:rPr lang="de-DE" sz="1200" dirty="0" err="1"/>
              <a:t>be</a:t>
            </a:r>
            <a:r>
              <a:rPr lang="de-DE" sz="1200" dirty="0"/>
              <a:t> </a:t>
            </a:r>
            <a:r>
              <a:rPr lang="de-DE" sz="1200" dirty="0" err="1"/>
              <a:t>broken</a:t>
            </a:r>
            <a:r>
              <a:rPr lang="de-DE" sz="1200" dirty="0"/>
              <a:t> down </a:t>
            </a:r>
            <a:r>
              <a:rPr lang="de-DE" sz="1200" dirty="0" err="1"/>
              <a:t>subproblems</a:t>
            </a:r>
            <a:endParaRPr lang="de-DE" sz="1200" dirty="0"/>
          </a:p>
          <a:p>
            <a:pPr marL="628650" lvl="1" indent="-171450">
              <a:buFont typeface="Arial" panose="020B0604020202020204" pitchFamily="34" charset="0"/>
              <a:buChar char="•"/>
            </a:pPr>
            <a:r>
              <a:rPr lang="de-DE" sz="1200" dirty="0" err="1"/>
              <a:t>For</a:t>
            </a:r>
            <a:r>
              <a:rPr lang="de-DE" sz="1200" dirty="0"/>
              <a:t> </a:t>
            </a:r>
            <a:r>
              <a:rPr lang="de-DE" sz="1200" dirty="0" err="1"/>
              <a:t>each</a:t>
            </a:r>
            <a:r>
              <a:rPr lang="de-DE" sz="1200" dirty="0"/>
              <a:t> </a:t>
            </a:r>
            <a:r>
              <a:rPr lang="de-DE" sz="1200" dirty="0" err="1"/>
              <a:t>subproblem</a:t>
            </a:r>
            <a:r>
              <a:rPr lang="de-DE" sz="1200" dirty="0"/>
              <a:t> </a:t>
            </a:r>
            <a:r>
              <a:rPr lang="de-DE" sz="1200" dirty="0" err="1"/>
              <a:t>calculate</a:t>
            </a:r>
            <a:r>
              <a:rPr lang="de-DE" sz="1200" dirty="0"/>
              <a:t> </a:t>
            </a:r>
            <a:r>
              <a:rPr lang="de-DE" sz="1200" dirty="0" err="1"/>
              <a:t>solution</a:t>
            </a:r>
            <a:endParaRPr lang="de-DE" sz="1200" dirty="0"/>
          </a:p>
          <a:p>
            <a:pPr marL="171450" lvl="0" indent="-171450">
              <a:buFont typeface="Arial" panose="020B0604020202020204" pitchFamily="34" charset="0"/>
              <a:buChar char="•"/>
            </a:pPr>
            <a:r>
              <a:rPr lang="de-DE" sz="1200" dirty="0" err="1"/>
              <a:t>Results</a:t>
            </a:r>
            <a:r>
              <a:rPr lang="de-DE" sz="1200" dirty="0"/>
              <a:t> </a:t>
            </a:r>
            <a:r>
              <a:rPr lang="de-DE" sz="1200" dirty="0" err="1"/>
              <a:t>can</a:t>
            </a:r>
            <a:r>
              <a:rPr lang="de-DE" sz="1200" dirty="0"/>
              <a:t> </a:t>
            </a:r>
            <a:r>
              <a:rPr lang="de-DE" sz="1200" dirty="0" err="1"/>
              <a:t>be</a:t>
            </a:r>
            <a:r>
              <a:rPr lang="de-DE" sz="1200" dirty="0"/>
              <a:t> </a:t>
            </a:r>
            <a:r>
              <a:rPr lang="de-DE" sz="1200" dirty="0" err="1"/>
              <a:t>stored</a:t>
            </a:r>
            <a:r>
              <a:rPr lang="de-DE" sz="1200" dirty="0"/>
              <a:t> in a </a:t>
            </a:r>
            <a:r>
              <a:rPr lang="de-DE" sz="1200" dirty="0" err="1"/>
              <a:t>table</a:t>
            </a:r>
            <a:r>
              <a:rPr lang="de-DE" sz="1200" dirty="0"/>
              <a:t>, so </a:t>
            </a:r>
            <a:r>
              <a:rPr lang="de-DE" sz="1200" dirty="0" err="1"/>
              <a:t>solution</a:t>
            </a:r>
            <a:r>
              <a:rPr lang="de-DE" sz="1200" dirty="0"/>
              <a:t> </a:t>
            </a:r>
            <a:r>
              <a:rPr lang="de-DE" sz="1200" dirty="0" err="1"/>
              <a:t>found</a:t>
            </a:r>
            <a:r>
              <a:rPr lang="de-DE" sz="1200" dirty="0"/>
              <a:t> </a:t>
            </a:r>
            <a:r>
              <a:rPr lang="de-DE" sz="1200" dirty="0" err="1"/>
              <a:t>pnly</a:t>
            </a:r>
            <a:r>
              <a:rPr lang="de-DE" sz="1200" dirty="0"/>
              <a:t> </a:t>
            </a:r>
            <a:r>
              <a:rPr lang="de-DE" sz="1200" dirty="0" err="1"/>
              <a:t>once</a:t>
            </a:r>
            <a:endParaRPr lang="de-DE" sz="1200" dirty="0"/>
          </a:p>
          <a:p>
            <a:pPr marL="171450" indent="-171450">
              <a:buFont typeface="Arial" panose="020B0604020202020204" pitchFamily="34" charset="0"/>
              <a:buChar char="•"/>
            </a:pPr>
            <a:r>
              <a:rPr lang="de-DE" sz="1200" dirty="0" err="1"/>
              <a:t>If</a:t>
            </a:r>
            <a:r>
              <a:rPr lang="de-DE" sz="1200" dirty="0"/>
              <a:t> </a:t>
            </a:r>
            <a:r>
              <a:rPr lang="de-DE" sz="1200" dirty="0" err="1"/>
              <a:t>problem</a:t>
            </a:r>
            <a:r>
              <a:rPr lang="de-DE" sz="1200" dirty="0"/>
              <a:t> </a:t>
            </a:r>
            <a:r>
              <a:rPr lang="de-DE" sz="1200" dirty="0" err="1"/>
              <a:t>is</a:t>
            </a:r>
            <a:r>
              <a:rPr lang="de-DE" sz="1200" dirty="0"/>
              <a:t> </a:t>
            </a:r>
            <a:r>
              <a:rPr lang="de-DE" sz="1200" dirty="0" err="1"/>
              <a:t>reoccuring</a:t>
            </a:r>
            <a:r>
              <a:rPr lang="de-DE" sz="1200" dirty="0"/>
              <a:t>, </a:t>
            </a:r>
            <a:r>
              <a:rPr lang="de-DE" sz="1200" dirty="0" err="1"/>
              <a:t>use</a:t>
            </a:r>
            <a:r>
              <a:rPr lang="de-DE" sz="1200" dirty="0"/>
              <a:t> </a:t>
            </a:r>
            <a:r>
              <a:rPr lang="de-DE" sz="1200" dirty="0" err="1"/>
              <a:t>the</a:t>
            </a:r>
            <a:r>
              <a:rPr lang="de-DE" sz="1200" dirty="0"/>
              <a:t> </a:t>
            </a:r>
            <a:r>
              <a:rPr lang="de-DE" sz="1200" dirty="0" err="1"/>
              <a:t>cached</a:t>
            </a:r>
            <a:r>
              <a:rPr lang="de-DE" sz="1200" dirty="0"/>
              <a:t> </a:t>
            </a:r>
            <a:r>
              <a:rPr lang="de-DE" sz="1200" dirty="0" err="1"/>
              <a:t>result</a:t>
            </a:r>
            <a:endParaRPr lang="de-DE" sz="1200" dirty="0"/>
          </a:p>
          <a:p>
            <a:pPr marL="171450" indent="-171450">
              <a:buFont typeface="Arial" panose="020B0604020202020204" pitchFamily="34" charset="0"/>
              <a:buChar char="•"/>
            </a:pPr>
            <a:r>
              <a:rPr lang="de-DE" sz="1200" dirty="0"/>
              <a:t>This </a:t>
            </a:r>
            <a:r>
              <a:rPr lang="de-DE" sz="1200" dirty="0" err="1"/>
              <a:t>saves</a:t>
            </a:r>
            <a:r>
              <a:rPr lang="de-DE" sz="1200" dirty="0"/>
              <a:t> </a:t>
            </a:r>
            <a:r>
              <a:rPr lang="de-DE" sz="1200" dirty="0" err="1"/>
              <a:t>computation</a:t>
            </a:r>
            <a:r>
              <a:rPr lang="de-DE" sz="1200" dirty="0"/>
              <a:t> time </a:t>
            </a:r>
            <a:r>
              <a:rPr lang="de-DE" sz="1200" dirty="0" err="1"/>
              <a:t>for</a:t>
            </a:r>
            <a:r>
              <a:rPr lang="de-DE" sz="1200" dirty="0"/>
              <a:t> </a:t>
            </a:r>
            <a:r>
              <a:rPr lang="de-DE" sz="1200" dirty="0" err="1"/>
              <a:t>the</a:t>
            </a:r>
            <a:r>
              <a:rPr lang="de-DE" sz="1200" dirty="0"/>
              <a:t> </a:t>
            </a:r>
            <a:r>
              <a:rPr lang="de-DE" sz="1200" dirty="0" err="1"/>
              <a:t>tradeoff</a:t>
            </a:r>
            <a:r>
              <a:rPr lang="de-DE" sz="1200" dirty="0"/>
              <a:t> </a:t>
            </a:r>
            <a:r>
              <a:rPr lang="de-DE" sz="1200" dirty="0" err="1"/>
              <a:t>for</a:t>
            </a:r>
            <a:r>
              <a:rPr lang="de-DE" sz="1200" dirty="0"/>
              <a:t> </a:t>
            </a:r>
            <a:r>
              <a:rPr lang="de-DE" sz="1200" dirty="0" err="1"/>
              <a:t>memory</a:t>
            </a:r>
            <a:r>
              <a:rPr lang="de-DE" sz="1200" dirty="0"/>
              <a:t> </a:t>
            </a:r>
            <a:r>
              <a:rPr lang="de-DE" sz="1200" dirty="0" err="1"/>
              <a:t>usage</a:t>
            </a:r>
            <a:endParaRPr lang="de-DE" sz="1200" dirty="0"/>
          </a:p>
          <a:p>
            <a:pPr marL="171450" indent="-171450">
              <a:buFont typeface="Arial" panose="020B0604020202020204" pitchFamily="34" charset="0"/>
              <a:buChar char="•"/>
            </a:pPr>
            <a:r>
              <a:rPr lang="de-DE" dirty="0"/>
              <a:t>But in </a:t>
            </a:r>
            <a:r>
              <a:rPr lang="de-DE" dirty="0" err="1"/>
              <a:t>times</a:t>
            </a:r>
            <a:r>
              <a:rPr lang="de-DE" dirty="0"/>
              <a:t> </a:t>
            </a:r>
            <a:r>
              <a:rPr lang="de-DE" dirty="0" err="1"/>
              <a:t>of</a:t>
            </a:r>
            <a:r>
              <a:rPr lang="de-DE" dirty="0"/>
              <a:t> </a:t>
            </a:r>
            <a:r>
              <a:rPr lang="de-DE" dirty="0" err="1"/>
              <a:t>rapidly</a:t>
            </a:r>
            <a:r>
              <a:rPr lang="de-DE" dirty="0"/>
              <a:t> </a:t>
            </a:r>
            <a:r>
              <a:rPr lang="de-DE" dirty="0" err="1"/>
              <a:t>increasing</a:t>
            </a:r>
            <a:r>
              <a:rPr lang="de-DE" dirty="0"/>
              <a:t> </a:t>
            </a:r>
            <a:r>
              <a:rPr lang="de-DE" dirty="0" err="1"/>
              <a:t>memory</a:t>
            </a:r>
            <a:r>
              <a:rPr lang="de-DE" dirty="0"/>
              <a:t> </a:t>
            </a:r>
            <a:r>
              <a:rPr lang="de-DE" dirty="0" err="1"/>
              <a:t>sizes</a:t>
            </a:r>
            <a:r>
              <a:rPr lang="de-DE" dirty="0"/>
              <a:t> </a:t>
            </a:r>
          </a:p>
          <a:p>
            <a:pPr marL="628650" lvl="1" indent="-171450">
              <a:buFont typeface="Arial" panose="020B0604020202020204" pitchFamily="34" charset="0"/>
              <a:buChar char="•"/>
            </a:pPr>
            <a:r>
              <a:rPr lang="de-DE" dirty="0"/>
              <a:t>And </a:t>
            </a:r>
            <a:r>
              <a:rPr lang="de-DE" dirty="0" err="1"/>
              <a:t>shrinking</a:t>
            </a:r>
            <a:r>
              <a:rPr lang="de-DE" dirty="0"/>
              <a:t> </a:t>
            </a:r>
            <a:r>
              <a:rPr lang="de-DE" dirty="0" err="1"/>
              <a:t>cost</a:t>
            </a:r>
            <a:endParaRPr lang="de-DE" dirty="0"/>
          </a:p>
          <a:p>
            <a:pPr marL="628650" lvl="1" indent="-171450">
              <a:buFont typeface="Arial" panose="020B0604020202020204" pitchFamily="34" charset="0"/>
              <a:buChar char="•"/>
            </a:pPr>
            <a:r>
              <a:rPr lang="de-DE" dirty="0" err="1"/>
              <a:t>Drawoff</a:t>
            </a:r>
            <a:r>
              <a:rPr lang="de-DE" dirty="0"/>
              <a:t> </a:t>
            </a:r>
            <a:r>
              <a:rPr lang="de-DE" dirty="0" err="1"/>
              <a:t>negligible</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14</a:t>
            </a:fld>
            <a:endParaRPr lang="de-DE"/>
          </a:p>
        </p:txBody>
      </p:sp>
    </p:spTree>
    <p:extLst>
      <p:ext uri="{BB962C8B-B14F-4D97-AF65-F5344CB8AC3E}">
        <p14:creationId xmlns:p14="http://schemas.microsoft.com/office/powerpoint/2010/main" val="307285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Bellman</a:t>
                </a:r>
                <a:r>
                  <a:rPr lang="de-DE" dirty="0"/>
                  <a:t> </a:t>
                </a:r>
                <a:r>
                  <a:rPr lang="de-DE" dirty="0" err="1"/>
                  <a:t>eq</a:t>
                </a:r>
                <a:r>
                  <a:rPr lang="de-DE" dirty="0"/>
                  <a:t>., </a:t>
                </a:r>
                <a:r>
                  <a:rPr lang="de-DE" dirty="0" err="1"/>
                  <a:t>referred</a:t>
                </a:r>
                <a:r>
                  <a:rPr lang="de-DE" dirty="0"/>
                  <a:t> to </a:t>
                </a:r>
                <a:r>
                  <a:rPr lang="de-DE" dirty="0" err="1"/>
                  <a:t>as</a:t>
                </a:r>
                <a:r>
                  <a:rPr lang="de-DE" dirty="0"/>
                  <a:t> DP </a:t>
                </a:r>
                <a:r>
                  <a:rPr lang="de-DE" dirty="0" err="1"/>
                  <a:t>eq</a:t>
                </a:r>
                <a:r>
                  <a:rPr lang="de-DE" dirty="0"/>
                  <a:t>. </a:t>
                </a:r>
                <a:r>
                  <a:rPr lang="de-DE" dirty="0" err="1"/>
                  <a:t>Necessary</a:t>
                </a:r>
                <a:r>
                  <a:rPr lang="de-DE" dirty="0"/>
                  <a:t> </a:t>
                </a:r>
                <a:r>
                  <a:rPr lang="de-DE" dirty="0" err="1"/>
                  <a:t>condition</a:t>
                </a:r>
                <a:r>
                  <a:rPr lang="de-DE" dirty="0"/>
                  <a:t> </a:t>
                </a:r>
                <a:r>
                  <a:rPr lang="de-DE" dirty="0" err="1"/>
                  <a:t>for</a:t>
                </a:r>
                <a:r>
                  <a:rPr lang="de-DE" dirty="0"/>
                  <a:t> </a:t>
                </a:r>
                <a:r>
                  <a:rPr lang="de-DE" dirty="0" err="1"/>
                  <a:t>optimality</a:t>
                </a:r>
                <a:endParaRPr lang="de-DE" dirty="0"/>
              </a:p>
              <a:p>
                <a:pPr marL="171450" indent="-171450">
                  <a:buFont typeface="Arial" panose="020B0604020202020204" pitchFamily="34" charset="0"/>
                  <a:buChar char="•"/>
                </a:pPr>
                <a:r>
                  <a:rPr lang="de-DE" dirty="0" err="1"/>
                  <a:t>It</a:t>
                </a:r>
                <a:r>
                  <a:rPr lang="de-DE" dirty="0"/>
                  <a:t> </a:t>
                </a:r>
                <a:r>
                  <a:rPr lang="de-DE" dirty="0" err="1"/>
                  <a:t>states</a:t>
                </a:r>
                <a:r>
                  <a:rPr lang="de-DE" dirty="0"/>
                  <a:t> a </a:t>
                </a:r>
                <a:r>
                  <a:rPr lang="de-DE" dirty="0" err="1"/>
                  <a:t>relationship</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 </a:t>
                </a:r>
                <a:r>
                  <a:rPr lang="de-DE" dirty="0" err="1"/>
                  <a:t>decision</a:t>
                </a:r>
                <a:r>
                  <a:rPr lang="de-DE" dirty="0"/>
                  <a:t> </a:t>
                </a:r>
                <a:r>
                  <a:rPr lang="de-DE" dirty="0" err="1"/>
                  <a:t>problem</a:t>
                </a:r>
                <a:r>
                  <a:rPr lang="de-DE" dirty="0"/>
                  <a:t> at a </a:t>
                </a:r>
                <a:r>
                  <a:rPr lang="de-DE" dirty="0" err="1"/>
                  <a:t>certain</a:t>
                </a:r>
                <a:r>
                  <a:rPr lang="de-DE" dirty="0"/>
                  <a:t> </a:t>
                </a:r>
                <a:r>
                  <a:rPr lang="de-DE" dirty="0" err="1"/>
                  <a:t>timestep</a:t>
                </a:r>
                <a:r>
                  <a:rPr lang="de-DE" dirty="0"/>
                  <a:t> </a:t>
                </a:r>
                <a:r>
                  <a:rPr lang="de-DE" dirty="0" err="1"/>
                  <a:t>depending</a:t>
                </a:r>
                <a:r>
                  <a:rPr lang="de-DE" dirty="0"/>
                  <a:t> on </a:t>
                </a:r>
                <a:r>
                  <a:rPr lang="de-DE" dirty="0" err="1"/>
                  <a:t>outcome</a:t>
                </a:r>
                <a:r>
                  <a:rPr lang="de-DE" dirty="0"/>
                  <a:t> </a:t>
                </a:r>
                <a:r>
                  <a:rPr lang="de-DE" dirty="0" err="1"/>
                  <a:t>of</a:t>
                </a:r>
                <a:r>
                  <a:rPr lang="de-DE" dirty="0"/>
                  <a:t> initial </a:t>
                </a:r>
                <a:r>
                  <a:rPr lang="de-DE" dirty="0" err="1"/>
                  <a:t>choices</a:t>
                </a:r>
                <a:r>
                  <a:rPr lang="de-DE" dirty="0"/>
                  <a:t> and </a:t>
                </a:r>
                <a:r>
                  <a:rPr lang="de-DE" dirty="0" err="1"/>
                  <a:t>value</a:t>
                </a:r>
                <a:r>
                  <a:rPr lang="de-DE" dirty="0"/>
                  <a:t> </a:t>
                </a:r>
                <a:r>
                  <a:rPr lang="de-DE" dirty="0" err="1"/>
                  <a:t>of</a:t>
                </a:r>
                <a:r>
                  <a:rPr lang="de-DE" dirty="0"/>
                  <a:t> </a:t>
                </a:r>
                <a:r>
                  <a:rPr lang="de-DE" dirty="0" err="1"/>
                  <a:t>remaining</a:t>
                </a:r>
                <a:r>
                  <a:rPr lang="de-DE" dirty="0"/>
                  <a:t> </a:t>
                </a:r>
                <a:r>
                  <a:rPr lang="de-DE" dirty="0" err="1"/>
                  <a:t>choices</a:t>
                </a:r>
                <a:endParaRPr lang="de-DE" dirty="0"/>
              </a:p>
              <a:p>
                <a:pPr marL="171450" indent="-171450">
                  <a:buFont typeface="Arial" panose="020B0604020202020204" pitchFamily="34" charset="0"/>
                  <a:buChar char="•"/>
                </a:pPr>
                <a:r>
                  <a:rPr lang="de-DE" dirty="0"/>
                  <a:t>This </a:t>
                </a:r>
                <a:r>
                  <a:rPr lang="de-DE" dirty="0" err="1"/>
                  <a:t>breaks</a:t>
                </a:r>
                <a:r>
                  <a:rPr lang="de-DE" dirty="0"/>
                  <a:t> down </a:t>
                </a:r>
                <a:r>
                  <a:rPr lang="de-DE" dirty="0" err="1"/>
                  <a:t>problem</a:t>
                </a:r>
                <a:r>
                  <a:rPr lang="de-DE" dirty="0"/>
                  <a:t> </a:t>
                </a:r>
                <a:r>
                  <a:rPr lang="de-DE" dirty="0" err="1"/>
                  <a:t>into</a:t>
                </a:r>
                <a:r>
                  <a:rPr lang="de-DE" dirty="0"/>
                  <a:t> </a:t>
                </a:r>
                <a:r>
                  <a:rPr lang="de-DE" dirty="0" err="1"/>
                  <a:t>subproblems</a:t>
                </a:r>
                <a:r>
                  <a:rPr lang="de-DE" dirty="0"/>
                  <a:t> </a:t>
                </a:r>
                <a:r>
                  <a:rPr lang="de-DE" dirty="0" err="1"/>
                  <a:t>as</a:t>
                </a:r>
                <a:r>
                  <a:rPr lang="de-DE" dirty="0"/>
                  <a:t> </a:t>
                </a:r>
                <a:r>
                  <a:rPr lang="de-DE" dirty="0" err="1"/>
                  <a:t>principle</a:t>
                </a:r>
                <a:r>
                  <a:rPr lang="de-DE" dirty="0"/>
                  <a:t> </a:t>
                </a:r>
                <a:r>
                  <a:rPr lang="de-DE" dirty="0" err="1"/>
                  <a:t>of</a:t>
                </a:r>
                <a:r>
                  <a:rPr lang="de-DE" dirty="0"/>
                  <a:t> </a:t>
                </a:r>
                <a:r>
                  <a:rPr lang="de-DE" dirty="0" err="1"/>
                  <a:t>optimality</a:t>
                </a:r>
                <a:r>
                  <a:rPr lang="de-DE" dirty="0"/>
                  <a:t> </a:t>
                </a:r>
                <a:r>
                  <a:rPr lang="de-DE" dirty="0" err="1"/>
                  <a:t>suggests</a:t>
                </a:r>
                <a:endParaRPr lang="de-DE" dirty="0"/>
              </a:p>
              <a:p>
                <a:pPr marL="171450" indent="-171450">
                  <a:buFont typeface="Arial" panose="020B0604020202020204" pitchFamily="34" charset="0"/>
                  <a:buChar char="•"/>
                </a:pPr>
                <a:r>
                  <a:rPr lang="de-DE" dirty="0"/>
                  <a:t>At </a:t>
                </a:r>
                <a:r>
                  <a:rPr lang="de-DE" dirty="0" err="1"/>
                  <a:t>first</a:t>
                </a:r>
                <a:r>
                  <a:rPr lang="de-DE" dirty="0"/>
                  <a:t> </a:t>
                </a:r>
                <a:r>
                  <a:rPr lang="de-DE" dirty="0" err="1"/>
                  <a:t>some</a:t>
                </a:r>
                <a:r>
                  <a:rPr lang="de-DE" dirty="0"/>
                  <a:t> </a:t>
                </a:r>
                <a:r>
                  <a:rPr lang="de-DE" dirty="0" err="1"/>
                  <a:t>underlying</a:t>
                </a:r>
                <a:r>
                  <a:rPr lang="de-DE" dirty="0"/>
                  <a:t> </a:t>
                </a:r>
                <a:r>
                  <a:rPr lang="de-DE" dirty="0" err="1"/>
                  <a:t>concepts</a:t>
                </a:r>
                <a:r>
                  <a:rPr lang="de-DE" dirty="0"/>
                  <a:t>:</a:t>
                </a:r>
              </a:p>
              <a:p>
                <a:pPr marL="628650" lvl="1" indent="-171450">
                  <a:buFont typeface="Arial" panose="020B0604020202020204" pitchFamily="34" charset="0"/>
                  <a:buChar char="•"/>
                </a:pPr>
                <a:r>
                  <a:rPr lang="de-DE" dirty="0"/>
                  <a:t>The </a:t>
                </a:r>
                <a:r>
                  <a:rPr lang="de-DE" dirty="0" err="1"/>
                  <a:t>objective</a:t>
                </a:r>
                <a:r>
                  <a:rPr lang="de-DE" dirty="0"/>
                  <a:t> </a:t>
                </a:r>
                <a:r>
                  <a:rPr lang="de-DE" dirty="0" err="1"/>
                  <a:t>function</a:t>
                </a:r>
                <a:r>
                  <a:rPr lang="de-DE" dirty="0"/>
                  <a:t> </a:t>
                </a:r>
                <a:r>
                  <a:rPr lang="de-DE" dirty="0" err="1"/>
                  <a:t>discribes</a:t>
                </a:r>
                <a:r>
                  <a:rPr lang="de-DE" dirty="0"/>
                  <a:t> </a:t>
                </a:r>
                <a:r>
                  <a:rPr lang="de-DE" dirty="0" err="1"/>
                  <a:t>the</a:t>
                </a:r>
                <a:r>
                  <a:rPr lang="de-DE" dirty="0"/>
                  <a:t> </a:t>
                </a:r>
                <a:r>
                  <a:rPr lang="de-DE" dirty="0" err="1"/>
                  <a:t>desired</a:t>
                </a:r>
                <a:r>
                  <a:rPr lang="de-DE" dirty="0"/>
                  <a:t> </a:t>
                </a:r>
                <a:r>
                  <a:rPr lang="de-DE" dirty="0" err="1"/>
                  <a:t>outcome</a:t>
                </a:r>
                <a:r>
                  <a:rPr lang="de-DE" dirty="0"/>
                  <a:t> </a:t>
                </a:r>
                <a:r>
                  <a:rPr lang="de-DE" dirty="0" err="1"/>
                  <a:t>of</a:t>
                </a:r>
                <a:r>
                  <a:rPr lang="de-DE" dirty="0"/>
                  <a:t> </a:t>
                </a:r>
                <a:r>
                  <a:rPr lang="de-DE" dirty="0" err="1"/>
                  <a:t>the</a:t>
                </a:r>
                <a:r>
                  <a:rPr lang="de-DE" dirty="0"/>
                  <a:t> </a:t>
                </a:r>
                <a:r>
                  <a:rPr lang="de-DE" dirty="0" err="1"/>
                  <a:t>optimization</a:t>
                </a:r>
                <a:r>
                  <a:rPr lang="de-DE" dirty="0"/>
                  <a:t> </a:t>
                </a:r>
                <a:r>
                  <a:rPr lang="de-DE" dirty="0" err="1"/>
                  <a:t>problem</a:t>
                </a:r>
                <a:endParaRPr lang="de-DE" dirty="0"/>
              </a:p>
              <a:p>
                <a:pPr marL="1085850" lvl="2" indent="-171450">
                  <a:buFont typeface="Arial" panose="020B0604020202020204" pitchFamily="34" charset="0"/>
                  <a:buChar char="•"/>
                </a:pPr>
                <a:r>
                  <a:rPr lang="de-DE" dirty="0" err="1"/>
                  <a:t>Maximize</a:t>
                </a:r>
                <a:r>
                  <a:rPr lang="de-DE" dirty="0"/>
                  <a:t> </a:t>
                </a:r>
                <a:r>
                  <a:rPr lang="de-DE" dirty="0" err="1"/>
                  <a:t>utility</a:t>
                </a:r>
                <a:endParaRPr lang="de-DE" dirty="0"/>
              </a:p>
              <a:p>
                <a:pPr marL="1085850" lvl="2" indent="-171450">
                  <a:buFont typeface="Arial" panose="020B0604020202020204" pitchFamily="34" charset="0"/>
                  <a:buChar char="•"/>
                </a:pPr>
                <a:r>
                  <a:rPr lang="de-DE" dirty="0" err="1"/>
                  <a:t>Minimize</a:t>
                </a:r>
                <a:r>
                  <a:rPr lang="de-DE" dirty="0"/>
                  <a:t> </a:t>
                </a:r>
                <a:r>
                  <a:rPr lang="de-DE" dirty="0" err="1"/>
                  <a:t>pathlength</a:t>
                </a:r>
                <a:endParaRPr lang="de-DE" dirty="0"/>
              </a:p>
              <a:p>
                <a:pPr marL="1085850" lvl="2" indent="-171450">
                  <a:buFont typeface="Arial" panose="020B0604020202020204" pitchFamily="34" charset="0"/>
                  <a:buChar char="•"/>
                </a:pPr>
                <a:r>
                  <a:rPr lang="de-DE" dirty="0" err="1"/>
                  <a:t>Maximize</a:t>
                </a:r>
                <a:r>
                  <a:rPr lang="de-DE" dirty="0"/>
                  <a:t> </a:t>
                </a:r>
                <a:r>
                  <a:rPr lang="de-DE" dirty="0" err="1"/>
                  <a:t>profit</a:t>
                </a:r>
                <a:endParaRPr lang="de-DE" dirty="0"/>
              </a:p>
              <a:p>
                <a:pPr marL="628650" lvl="1" indent="-171450">
                  <a:buFont typeface="Arial" panose="020B0604020202020204" pitchFamily="34" charset="0"/>
                  <a:buChar char="•"/>
                </a:pPr>
                <a:r>
                  <a:rPr lang="de-DE" dirty="0"/>
                  <a:t>DP </a:t>
                </a:r>
                <a:r>
                  <a:rPr lang="de-DE" dirty="0" err="1"/>
                  <a:t>needs</a:t>
                </a:r>
                <a:r>
                  <a:rPr lang="de-DE" dirty="0"/>
                  <a:t> to </a:t>
                </a:r>
                <a:r>
                  <a:rPr lang="de-DE" dirty="0" err="1"/>
                  <a:t>keep</a:t>
                </a:r>
                <a:r>
                  <a:rPr lang="de-DE" dirty="0"/>
                  <a:t> track </a:t>
                </a:r>
                <a:r>
                  <a:rPr lang="de-DE" dirty="0" err="1"/>
                  <a:t>of</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the</a:t>
                </a:r>
                <a:r>
                  <a:rPr lang="de-DE" dirty="0"/>
                  <a:t> </a:t>
                </a:r>
                <a:r>
                  <a:rPr lang="de-DE" dirty="0" err="1"/>
                  <a:t>system</a:t>
                </a:r>
                <a:endParaRPr lang="de-DE" dirty="0"/>
              </a:p>
              <a:p>
                <a:pPr marL="1085850" lvl="2" indent="-171450">
                  <a:buFont typeface="Arial" panose="020B0604020202020204" pitchFamily="34" charset="0"/>
                  <a:buChar char="•"/>
                </a:pPr>
                <a:r>
                  <a:rPr lang="de-DE" dirty="0"/>
                  <a:t>Break down </a:t>
                </a:r>
                <a:r>
                  <a:rPr lang="de-DE" dirty="0" err="1"/>
                  <a:t>into</a:t>
                </a:r>
                <a:r>
                  <a:rPr lang="de-DE" dirty="0"/>
                  <a:t> </a:t>
                </a:r>
                <a:r>
                  <a:rPr lang="de-DE" dirty="0" err="1"/>
                  <a:t>subproblems</a:t>
                </a:r>
                <a:r>
                  <a:rPr lang="de-DE" dirty="0"/>
                  <a:t>, </a:t>
                </a:r>
                <a:r>
                  <a:rPr lang="de-DE" dirty="0" err="1"/>
                  <a:t>the</a:t>
                </a:r>
                <a:r>
                  <a:rPr lang="de-DE" dirty="0"/>
                  <a:t> </a:t>
                </a:r>
                <a:r>
                  <a:rPr lang="de-DE" dirty="0" err="1"/>
                  <a:t>information</a:t>
                </a:r>
                <a:r>
                  <a:rPr lang="de-DE" dirty="0"/>
                  <a:t> </a:t>
                </a:r>
                <a:r>
                  <a:rPr lang="de-DE" dirty="0" err="1"/>
                  <a:t>about</a:t>
                </a:r>
                <a:r>
                  <a:rPr lang="de-DE" dirty="0"/>
                  <a:t> </a:t>
                </a:r>
                <a:r>
                  <a:rPr lang="de-DE" dirty="0" err="1"/>
                  <a:t>current</a:t>
                </a:r>
                <a:r>
                  <a:rPr lang="de-DE" dirty="0"/>
                  <a:t> </a:t>
                </a:r>
                <a:r>
                  <a:rPr lang="de-DE" dirty="0" err="1"/>
                  <a:t>situation</a:t>
                </a:r>
                <a:r>
                  <a:rPr lang="de-DE" dirty="0"/>
                  <a:t> </a:t>
                </a:r>
                <a:r>
                  <a:rPr lang="de-DE" dirty="0" err="1"/>
                  <a:t>stored</a:t>
                </a:r>
                <a:endParaRPr lang="de-DE" dirty="0"/>
              </a:p>
              <a:p>
                <a:pPr marL="628650" lvl="1" indent="-171450">
                  <a:buFont typeface="Arial" panose="020B0604020202020204" pitchFamily="34" charset="0"/>
                  <a:buChar char="•"/>
                </a:pPr>
                <a:r>
                  <a:rPr lang="de-DE" dirty="0"/>
                  <a:t>Next </a:t>
                </a:r>
                <a:r>
                  <a:rPr lang="de-DE" dirty="0" err="1"/>
                  <a:t>state</a:t>
                </a:r>
                <a:r>
                  <a:rPr lang="de-DE" dirty="0"/>
                  <a:t> </a:t>
                </a:r>
                <a:r>
                  <a:rPr lang="de-DE" dirty="0" err="1"/>
                  <a:t>is</a:t>
                </a:r>
                <a:r>
                  <a:rPr lang="de-DE" dirty="0"/>
                  <a:t> </a:t>
                </a:r>
                <a:r>
                  <a:rPr lang="de-DE" dirty="0" err="1"/>
                  <a:t>affected</a:t>
                </a:r>
                <a:r>
                  <a:rPr lang="de-DE" dirty="0"/>
                  <a:t> </a:t>
                </a:r>
                <a:r>
                  <a:rPr lang="de-DE" dirty="0" err="1"/>
                  <a:t>by</a:t>
                </a:r>
                <a:r>
                  <a:rPr lang="de-DE" dirty="0"/>
                  <a:t> </a:t>
                </a:r>
                <a:r>
                  <a:rPr lang="de-DE" dirty="0" err="1"/>
                  <a:t>controls</a:t>
                </a:r>
                <a:endParaRPr lang="de-DE" dirty="0"/>
              </a:p>
              <a:p>
                <a:pPr marL="1085850" lvl="2" indent="-171450">
                  <a:buFont typeface="Arial" panose="020B0604020202020204" pitchFamily="34" charset="0"/>
                  <a:buChar char="•"/>
                </a:pPr>
                <a:r>
                  <a:rPr lang="de-DE" dirty="0"/>
                  <a:t>== </a:t>
                </a:r>
                <a:r>
                  <a:rPr lang="de-DE" dirty="0" err="1"/>
                  <a:t>Transformations</a:t>
                </a:r>
                <a:r>
                  <a:rPr lang="de-DE" dirty="0"/>
                  <a:t> == </a:t>
                </a:r>
                <a:r>
                  <a:rPr lang="de-DE" dirty="0" err="1"/>
                  <a:t>best</a:t>
                </a:r>
                <a:r>
                  <a:rPr lang="de-DE" dirty="0"/>
                  <a:t> </a:t>
                </a:r>
                <a:r>
                  <a:rPr lang="de-DE" dirty="0" err="1"/>
                  <a:t>next</a:t>
                </a:r>
                <a:r>
                  <a:rPr lang="de-DE" dirty="0"/>
                  <a:t> </a:t>
                </a:r>
                <a:r>
                  <a:rPr lang="de-DE" dirty="0" err="1"/>
                  <a:t>decision</a:t>
                </a:r>
                <a:endParaRPr lang="de-DE" dirty="0"/>
              </a:p>
              <a:p>
                <a:pPr marL="628650" lvl="1"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interconnection</a:t>
                </a:r>
                <a:r>
                  <a:rPr lang="de-DE" dirty="0"/>
                  <a:t> </a:t>
                </a:r>
                <a:r>
                  <a:rPr lang="de-DE" dirty="0" err="1"/>
                  <a:t>between</a:t>
                </a:r>
                <a:r>
                  <a:rPr lang="de-DE" dirty="0"/>
                  <a:t> </a:t>
                </a:r>
                <a:r>
                  <a:rPr lang="de-DE" dirty="0" err="1"/>
                  <a:t>the</a:t>
                </a:r>
                <a:r>
                  <a:rPr lang="de-DE" dirty="0"/>
                  <a:t> </a:t>
                </a:r>
                <a:r>
                  <a:rPr lang="de-DE" dirty="0" err="1"/>
                  <a:t>controls</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err="1"/>
                  <a:t>Means</a:t>
                </a:r>
                <a:r>
                  <a:rPr lang="de-DE" dirty="0"/>
                  <a:t> </a:t>
                </a:r>
                <a:r>
                  <a:rPr lang="de-DE" dirty="0" err="1"/>
                  <a:t>finding</a:t>
                </a:r>
                <a:r>
                  <a:rPr lang="de-DE" dirty="0"/>
                  <a:t> </a:t>
                </a:r>
                <a:r>
                  <a:rPr lang="de-DE" dirty="0" err="1"/>
                  <a:t>the</a:t>
                </a:r>
                <a:r>
                  <a:rPr lang="de-DE" dirty="0"/>
                  <a:t> optimal </a:t>
                </a:r>
                <a:r>
                  <a:rPr lang="de-DE" dirty="0" err="1"/>
                  <a:t>decision</a:t>
                </a:r>
                <a:r>
                  <a:rPr lang="de-DE" dirty="0"/>
                  <a:t> </a:t>
                </a:r>
                <a:r>
                  <a:rPr lang="de-DE" dirty="0" err="1"/>
                  <a:t>rule</a:t>
                </a:r>
                <a:endParaRPr lang="de-DE" dirty="0"/>
              </a:p>
              <a:p>
                <a:pPr marL="1085850" lvl="2" indent="-171450">
                  <a:buFont typeface="Arial" panose="020B0604020202020204" pitchFamily="34" charset="0"/>
                  <a:buChar char="•"/>
                </a:pPr>
                <a:r>
                  <a:rPr lang="de-DE" dirty="0"/>
                  <a:t>Equals </a:t>
                </a:r>
                <a:r>
                  <a:rPr lang="de-DE" dirty="0" err="1"/>
                  <a:t>finding</a:t>
                </a:r>
                <a:r>
                  <a:rPr lang="de-DE" dirty="0"/>
                  <a:t> a </a:t>
                </a:r>
                <a:r>
                  <a:rPr lang="de-DE" dirty="0" err="1"/>
                  <a:t>function</a:t>
                </a:r>
                <a:r>
                  <a:rPr lang="de-DE" dirty="0"/>
                  <a:t> </a:t>
                </a:r>
                <a:r>
                  <a:rPr lang="de-DE" dirty="0" err="1"/>
                  <a:t>achieving</a:t>
                </a:r>
                <a:r>
                  <a:rPr lang="de-DE" dirty="0"/>
                  <a:t> </a:t>
                </a:r>
                <a:r>
                  <a:rPr lang="de-DE" dirty="0" err="1"/>
                  <a:t>best</a:t>
                </a:r>
                <a:r>
                  <a:rPr lang="de-DE" dirty="0"/>
                  <a:t> </a:t>
                </a:r>
                <a:r>
                  <a:rPr lang="de-DE" dirty="0" err="1"/>
                  <a:t>posiible</a:t>
                </a:r>
                <a:r>
                  <a:rPr lang="de-DE" dirty="0"/>
                  <a:t> </a:t>
                </a:r>
                <a:r>
                  <a:rPr lang="de-DE" dirty="0" err="1"/>
                  <a:t>outcome</a:t>
                </a:r>
                <a:r>
                  <a:rPr lang="de-DE" dirty="0"/>
                  <a:t> </a:t>
                </a:r>
                <a:r>
                  <a:rPr lang="de-DE" dirty="0" err="1"/>
                  <a:t>of</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a:t>Write </a:t>
                </a:r>
                <a:r>
                  <a:rPr lang="de-DE" dirty="0" err="1"/>
                  <a:t>it</a:t>
                </a:r>
                <a:r>
                  <a:rPr lang="de-DE" dirty="0"/>
                  <a:t> </a:t>
                </a:r>
                <a:r>
                  <a:rPr lang="de-DE" dirty="0" err="1"/>
                  <a:t>as</a:t>
                </a:r>
                <a:r>
                  <a:rPr lang="de-DE" dirty="0"/>
                  <a:t> a </a:t>
                </a:r>
                <a:r>
                  <a:rPr lang="de-DE" dirty="0" err="1"/>
                  <a:t>function</a:t>
                </a:r>
                <a:r>
                  <a:rPr lang="de-DE" dirty="0"/>
                  <a:t> </a:t>
                </a:r>
                <a:r>
                  <a:rPr lang="de-DE" dirty="0" err="1"/>
                  <a:t>of</a:t>
                </a:r>
                <a:r>
                  <a:rPr lang="de-DE" dirty="0"/>
                  <a:t> </a:t>
                </a:r>
                <a:r>
                  <a:rPr lang="de-DE" dirty="0" err="1"/>
                  <a:t>the</a:t>
                </a:r>
                <a:r>
                  <a:rPr lang="de-DE" dirty="0"/>
                  <a:t> </a:t>
                </a:r>
                <a:r>
                  <a:rPr lang="de-DE" dirty="0" err="1"/>
                  <a:t>state</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lvl="0" indent="-171450">
                  <a:buFont typeface="Arial" panose="020B0604020202020204" pitchFamily="34" charset="0"/>
                  <a:buChar char="•"/>
                </a:pPr>
                <a:r>
                  <a:rPr lang="de-DE" dirty="0" err="1"/>
                  <a:t>Now</a:t>
                </a:r>
                <a:r>
                  <a:rPr lang="de-DE" dirty="0"/>
                  <a:t> </a:t>
                </a:r>
                <a:r>
                  <a:rPr lang="de-DE" dirty="0" err="1"/>
                  <a:t>when</a:t>
                </a:r>
                <a:r>
                  <a:rPr lang="de-DE" dirty="0"/>
                  <a:t> </a:t>
                </a:r>
                <a:r>
                  <a:rPr lang="de-DE" dirty="0" err="1"/>
                  <a:t>having</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err="1"/>
                  <a:t>Thereof</a:t>
                </a:r>
                <a:r>
                  <a:rPr lang="de-DE" dirty="0"/>
                  <a:t> </a:t>
                </a:r>
                <a:r>
                  <a:rPr lang="de-DE" dirty="0" err="1"/>
                  <a:t>we</a:t>
                </a:r>
                <a:r>
                  <a:rPr lang="de-DE" dirty="0"/>
                  <a:t> </a:t>
                </a:r>
                <a:r>
                  <a:rPr lang="de-DE" dirty="0" err="1"/>
                  <a:t>can</a:t>
                </a:r>
                <a:r>
                  <a:rPr lang="de-DE" dirty="0"/>
                  <a:t> </a:t>
                </a:r>
                <a:r>
                  <a:rPr lang="de-DE" dirty="0" err="1"/>
                  <a:t>solve</a:t>
                </a:r>
                <a:r>
                  <a:rPr lang="de-DE" dirty="0"/>
                  <a:t> </a:t>
                </a:r>
                <a:r>
                  <a:rPr lang="de-DE" dirty="0" err="1"/>
                  <a:t>it</a:t>
                </a:r>
                <a:r>
                  <a:rPr lang="de-DE" dirty="0"/>
                  <a:t> </a:t>
                </a:r>
                <a:r>
                  <a:rPr lang="de-DE" dirty="0" err="1"/>
                  <a:t>recursively</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objective</a:t>
                </a:r>
                <a:r>
                  <a:rPr lang="de-DE" dirty="0"/>
                  <a:t> </a:t>
                </a:r>
                <a:r>
                  <a:rPr lang="de-DE" dirty="0" err="1"/>
                  <a:t>function</a:t>
                </a:r>
                <a:r>
                  <a:rPr lang="de-DE" dirty="0"/>
                  <a:t> and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a:p>
                <a:pPr marL="171450" lvl="0" indent="-171450">
                  <a:buFont typeface="Arial" panose="020B0604020202020204" pitchFamily="34" charset="0"/>
                  <a:buChar char="•"/>
                </a:pPr>
                <a14:m>
                  <m:oMath xmlns:m="http://schemas.openxmlformats.org/officeDocument/2006/math">
                    <m:r>
                      <a:rPr lang="de-DE" i="1" smtClean="0">
                        <a:latin typeface="Cambria Math" panose="02040503050406030204" pitchFamily="18" charset="0"/>
                      </a:rPr>
                      <m:t>𝑉</m:t>
                    </m:r>
                    <m:d>
                      <m:dPr>
                        <m:ctrlPr>
                          <a:rPr lang="de-DE" i="1">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m:t>
                    </m:r>
                    <m:func>
                      <m:funcPr>
                        <m:ctrlPr>
                          <a:rPr lang="de-DE" i="1">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a:latin typeface="Cambria Math" panose="02040503050406030204" pitchFamily="18" charset="0"/>
                              </a:rPr>
                              <m:t>max</m:t>
                            </m:r>
                          </m:e>
                          <m:lim>
                            <m:r>
                              <a:rPr lang="de-DE" b="0" i="1" smtClean="0">
                                <a:latin typeface="Cambria Math" panose="02040503050406030204" pitchFamily="18" charset="0"/>
                              </a:rPr>
                              <m:t>𝑎</m:t>
                            </m:r>
                            <m:r>
                              <a:rPr lang="de-DE"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lim>
                        </m:limLow>
                      </m:fName>
                      <m:e>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𝐹</m:t>
                        </m:r>
                        <m:d>
                          <m:dPr>
                            <m:ctrlPr>
                              <a:rPr lang="de-DE" i="1">
                                <a:latin typeface="Cambria Math" panose="02040503050406030204" pitchFamily="18" charset="0"/>
                              </a:rPr>
                            </m:ctrlPr>
                          </m:dPr>
                          <m:e>
                            <m:r>
                              <a:rPr lang="de-DE" b="0" i="1" smtClean="0">
                                <a:latin typeface="Cambria Math" panose="02040503050406030204" pitchFamily="18" charset="0"/>
                              </a:rPr>
                              <m:t>𝑥</m:t>
                            </m:r>
                            <m:r>
                              <a:rPr lang="de-DE" i="1">
                                <a:latin typeface="Cambria Math" panose="02040503050406030204" pitchFamily="18" charset="0"/>
                              </a:rPr>
                              <m:t>,</m:t>
                            </m:r>
                            <m:r>
                              <a:rPr lang="de-DE" b="0" i="1" smtClean="0">
                                <a:latin typeface="Cambria Math" panose="02040503050406030204" pitchFamily="18" charset="0"/>
                              </a:rPr>
                              <m:t>𝑎</m:t>
                            </m:r>
                          </m:e>
                        </m:d>
                        <m:r>
                          <a:rPr lang="de-DE" i="1">
                            <a:latin typeface="Cambria Math" panose="02040503050406030204" pitchFamily="18" charset="0"/>
                          </a:rPr>
                          <m:t>+</m:t>
                        </m:r>
                        <m:r>
                          <a:rPr lang="de-DE" i="1">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e>
                    </m:func>
                  </m:oMath>
                </a14:m>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Bellman</a:t>
                </a:r>
                <a:r>
                  <a:rPr lang="de-DE" dirty="0"/>
                  <a:t> </a:t>
                </a:r>
                <a:r>
                  <a:rPr lang="de-DE" dirty="0" err="1"/>
                  <a:t>eq</a:t>
                </a:r>
                <a:r>
                  <a:rPr lang="de-DE" dirty="0"/>
                  <a:t>., </a:t>
                </a:r>
                <a:r>
                  <a:rPr lang="de-DE" dirty="0" err="1"/>
                  <a:t>referred</a:t>
                </a:r>
                <a:r>
                  <a:rPr lang="de-DE" dirty="0"/>
                  <a:t> to </a:t>
                </a:r>
                <a:r>
                  <a:rPr lang="de-DE" dirty="0" err="1"/>
                  <a:t>as</a:t>
                </a:r>
                <a:r>
                  <a:rPr lang="de-DE" dirty="0"/>
                  <a:t> DP </a:t>
                </a:r>
                <a:r>
                  <a:rPr lang="de-DE" dirty="0" err="1"/>
                  <a:t>eq</a:t>
                </a:r>
                <a:r>
                  <a:rPr lang="de-DE" dirty="0"/>
                  <a:t>. </a:t>
                </a:r>
                <a:r>
                  <a:rPr lang="de-DE" dirty="0" err="1"/>
                  <a:t>Necessary</a:t>
                </a:r>
                <a:r>
                  <a:rPr lang="de-DE" dirty="0"/>
                  <a:t> </a:t>
                </a:r>
                <a:r>
                  <a:rPr lang="de-DE" dirty="0" err="1"/>
                  <a:t>condition</a:t>
                </a:r>
                <a:r>
                  <a:rPr lang="de-DE" dirty="0"/>
                  <a:t> </a:t>
                </a:r>
                <a:r>
                  <a:rPr lang="de-DE" dirty="0" err="1"/>
                  <a:t>for</a:t>
                </a:r>
                <a:r>
                  <a:rPr lang="de-DE" dirty="0"/>
                  <a:t> </a:t>
                </a:r>
                <a:r>
                  <a:rPr lang="de-DE" dirty="0" err="1"/>
                  <a:t>optimality</a:t>
                </a:r>
                <a:endParaRPr lang="de-DE" dirty="0"/>
              </a:p>
              <a:p>
                <a:pPr marL="171450" indent="-171450">
                  <a:buFont typeface="Arial" panose="020B0604020202020204" pitchFamily="34" charset="0"/>
                  <a:buChar char="•"/>
                </a:pPr>
                <a:r>
                  <a:rPr lang="de-DE" dirty="0" err="1"/>
                  <a:t>It</a:t>
                </a:r>
                <a:r>
                  <a:rPr lang="de-DE" dirty="0"/>
                  <a:t> </a:t>
                </a:r>
                <a:r>
                  <a:rPr lang="de-DE" dirty="0" err="1"/>
                  <a:t>states</a:t>
                </a:r>
                <a:r>
                  <a:rPr lang="de-DE" dirty="0"/>
                  <a:t> a </a:t>
                </a:r>
                <a:r>
                  <a:rPr lang="de-DE" dirty="0" err="1"/>
                  <a:t>relationship</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 </a:t>
                </a:r>
                <a:r>
                  <a:rPr lang="de-DE" dirty="0" err="1"/>
                  <a:t>decision</a:t>
                </a:r>
                <a:r>
                  <a:rPr lang="de-DE" dirty="0"/>
                  <a:t> </a:t>
                </a:r>
                <a:r>
                  <a:rPr lang="de-DE" dirty="0" err="1"/>
                  <a:t>problem</a:t>
                </a:r>
                <a:r>
                  <a:rPr lang="de-DE" dirty="0"/>
                  <a:t> at a </a:t>
                </a:r>
                <a:r>
                  <a:rPr lang="de-DE" dirty="0" err="1"/>
                  <a:t>certain</a:t>
                </a:r>
                <a:r>
                  <a:rPr lang="de-DE" dirty="0"/>
                  <a:t> </a:t>
                </a:r>
                <a:r>
                  <a:rPr lang="de-DE" dirty="0" err="1"/>
                  <a:t>timestep</a:t>
                </a:r>
                <a:r>
                  <a:rPr lang="de-DE" dirty="0"/>
                  <a:t> </a:t>
                </a:r>
                <a:r>
                  <a:rPr lang="de-DE" dirty="0" err="1"/>
                  <a:t>depending</a:t>
                </a:r>
                <a:r>
                  <a:rPr lang="de-DE" dirty="0"/>
                  <a:t> on </a:t>
                </a:r>
                <a:r>
                  <a:rPr lang="de-DE" dirty="0" err="1"/>
                  <a:t>outcome</a:t>
                </a:r>
                <a:r>
                  <a:rPr lang="de-DE" dirty="0"/>
                  <a:t> </a:t>
                </a:r>
                <a:r>
                  <a:rPr lang="de-DE" dirty="0" err="1"/>
                  <a:t>of</a:t>
                </a:r>
                <a:r>
                  <a:rPr lang="de-DE" dirty="0"/>
                  <a:t> initial </a:t>
                </a:r>
                <a:r>
                  <a:rPr lang="de-DE" dirty="0" err="1"/>
                  <a:t>choices</a:t>
                </a:r>
                <a:r>
                  <a:rPr lang="de-DE" dirty="0"/>
                  <a:t> and </a:t>
                </a:r>
                <a:r>
                  <a:rPr lang="de-DE" dirty="0" err="1"/>
                  <a:t>value</a:t>
                </a:r>
                <a:r>
                  <a:rPr lang="de-DE" dirty="0"/>
                  <a:t> </a:t>
                </a:r>
                <a:r>
                  <a:rPr lang="de-DE" dirty="0" err="1"/>
                  <a:t>of</a:t>
                </a:r>
                <a:r>
                  <a:rPr lang="de-DE" dirty="0"/>
                  <a:t> </a:t>
                </a:r>
                <a:r>
                  <a:rPr lang="de-DE" dirty="0" err="1"/>
                  <a:t>remaining</a:t>
                </a:r>
                <a:r>
                  <a:rPr lang="de-DE" dirty="0"/>
                  <a:t> </a:t>
                </a:r>
                <a:r>
                  <a:rPr lang="de-DE" dirty="0" err="1"/>
                  <a:t>choices</a:t>
                </a:r>
                <a:endParaRPr lang="de-DE" dirty="0"/>
              </a:p>
              <a:p>
                <a:pPr marL="171450" indent="-171450">
                  <a:buFont typeface="Arial" panose="020B0604020202020204" pitchFamily="34" charset="0"/>
                  <a:buChar char="•"/>
                </a:pPr>
                <a:r>
                  <a:rPr lang="de-DE" dirty="0"/>
                  <a:t>This </a:t>
                </a:r>
                <a:r>
                  <a:rPr lang="de-DE" dirty="0" err="1"/>
                  <a:t>breaks</a:t>
                </a:r>
                <a:r>
                  <a:rPr lang="de-DE" dirty="0"/>
                  <a:t> down </a:t>
                </a:r>
                <a:r>
                  <a:rPr lang="de-DE" dirty="0" err="1"/>
                  <a:t>problem</a:t>
                </a:r>
                <a:r>
                  <a:rPr lang="de-DE" dirty="0"/>
                  <a:t> </a:t>
                </a:r>
                <a:r>
                  <a:rPr lang="de-DE" dirty="0" err="1"/>
                  <a:t>into</a:t>
                </a:r>
                <a:r>
                  <a:rPr lang="de-DE" dirty="0"/>
                  <a:t> </a:t>
                </a:r>
                <a:r>
                  <a:rPr lang="de-DE" dirty="0" err="1"/>
                  <a:t>subproblems</a:t>
                </a:r>
                <a:r>
                  <a:rPr lang="de-DE" dirty="0"/>
                  <a:t> </a:t>
                </a:r>
                <a:r>
                  <a:rPr lang="de-DE" dirty="0" err="1"/>
                  <a:t>as</a:t>
                </a:r>
                <a:r>
                  <a:rPr lang="de-DE" dirty="0"/>
                  <a:t> </a:t>
                </a:r>
                <a:r>
                  <a:rPr lang="de-DE" dirty="0" err="1"/>
                  <a:t>principle</a:t>
                </a:r>
                <a:r>
                  <a:rPr lang="de-DE" dirty="0"/>
                  <a:t> </a:t>
                </a:r>
                <a:r>
                  <a:rPr lang="de-DE" dirty="0" err="1"/>
                  <a:t>of</a:t>
                </a:r>
                <a:r>
                  <a:rPr lang="de-DE" dirty="0"/>
                  <a:t> </a:t>
                </a:r>
                <a:r>
                  <a:rPr lang="de-DE" dirty="0" err="1"/>
                  <a:t>optimality</a:t>
                </a:r>
                <a:r>
                  <a:rPr lang="de-DE" dirty="0"/>
                  <a:t> </a:t>
                </a:r>
                <a:r>
                  <a:rPr lang="de-DE" dirty="0" err="1"/>
                  <a:t>suggests</a:t>
                </a:r>
                <a:endParaRPr lang="de-DE" dirty="0"/>
              </a:p>
              <a:p>
                <a:pPr marL="171450" indent="-171450">
                  <a:buFont typeface="Arial" panose="020B0604020202020204" pitchFamily="34" charset="0"/>
                  <a:buChar char="•"/>
                </a:pPr>
                <a:r>
                  <a:rPr lang="de-DE" dirty="0"/>
                  <a:t>At </a:t>
                </a:r>
                <a:r>
                  <a:rPr lang="de-DE" dirty="0" err="1"/>
                  <a:t>first</a:t>
                </a:r>
                <a:r>
                  <a:rPr lang="de-DE" dirty="0"/>
                  <a:t> </a:t>
                </a:r>
                <a:r>
                  <a:rPr lang="de-DE" dirty="0" err="1"/>
                  <a:t>some</a:t>
                </a:r>
                <a:r>
                  <a:rPr lang="de-DE" dirty="0"/>
                  <a:t> </a:t>
                </a:r>
                <a:r>
                  <a:rPr lang="de-DE" dirty="0" err="1"/>
                  <a:t>underlying</a:t>
                </a:r>
                <a:r>
                  <a:rPr lang="de-DE" dirty="0"/>
                  <a:t> </a:t>
                </a:r>
                <a:r>
                  <a:rPr lang="de-DE" dirty="0" err="1"/>
                  <a:t>concepts</a:t>
                </a:r>
                <a:r>
                  <a:rPr lang="de-DE" dirty="0"/>
                  <a:t>:</a:t>
                </a:r>
              </a:p>
              <a:p>
                <a:pPr marL="628650" lvl="1" indent="-171450">
                  <a:buFont typeface="Arial" panose="020B0604020202020204" pitchFamily="34" charset="0"/>
                  <a:buChar char="•"/>
                </a:pPr>
                <a:r>
                  <a:rPr lang="de-DE" dirty="0"/>
                  <a:t>The </a:t>
                </a:r>
                <a:r>
                  <a:rPr lang="de-DE" dirty="0" err="1"/>
                  <a:t>objective</a:t>
                </a:r>
                <a:r>
                  <a:rPr lang="de-DE" dirty="0"/>
                  <a:t> </a:t>
                </a:r>
                <a:r>
                  <a:rPr lang="de-DE" dirty="0" err="1"/>
                  <a:t>function</a:t>
                </a:r>
                <a:r>
                  <a:rPr lang="de-DE" dirty="0"/>
                  <a:t> </a:t>
                </a:r>
                <a:r>
                  <a:rPr lang="de-DE" dirty="0" err="1"/>
                  <a:t>discribes</a:t>
                </a:r>
                <a:r>
                  <a:rPr lang="de-DE" dirty="0"/>
                  <a:t> </a:t>
                </a:r>
                <a:r>
                  <a:rPr lang="de-DE" dirty="0" err="1"/>
                  <a:t>the</a:t>
                </a:r>
                <a:r>
                  <a:rPr lang="de-DE" dirty="0"/>
                  <a:t> </a:t>
                </a:r>
                <a:r>
                  <a:rPr lang="de-DE" dirty="0" err="1"/>
                  <a:t>desired</a:t>
                </a:r>
                <a:r>
                  <a:rPr lang="de-DE" dirty="0"/>
                  <a:t> </a:t>
                </a:r>
                <a:r>
                  <a:rPr lang="de-DE" dirty="0" err="1"/>
                  <a:t>outcome</a:t>
                </a:r>
                <a:r>
                  <a:rPr lang="de-DE" dirty="0"/>
                  <a:t> </a:t>
                </a:r>
                <a:r>
                  <a:rPr lang="de-DE" dirty="0" err="1"/>
                  <a:t>of</a:t>
                </a:r>
                <a:r>
                  <a:rPr lang="de-DE" dirty="0"/>
                  <a:t> </a:t>
                </a:r>
                <a:r>
                  <a:rPr lang="de-DE" dirty="0" err="1"/>
                  <a:t>the</a:t>
                </a:r>
                <a:r>
                  <a:rPr lang="de-DE" dirty="0"/>
                  <a:t> </a:t>
                </a:r>
                <a:r>
                  <a:rPr lang="de-DE" dirty="0" err="1"/>
                  <a:t>optimization</a:t>
                </a:r>
                <a:r>
                  <a:rPr lang="de-DE" dirty="0"/>
                  <a:t> </a:t>
                </a:r>
                <a:r>
                  <a:rPr lang="de-DE" dirty="0" err="1"/>
                  <a:t>problem</a:t>
                </a:r>
                <a:endParaRPr lang="de-DE" dirty="0"/>
              </a:p>
              <a:p>
                <a:pPr marL="1085850" lvl="2" indent="-171450">
                  <a:buFont typeface="Arial" panose="020B0604020202020204" pitchFamily="34" charset="0"/>
                  <a:buChar char="•"/>
                </a:pPr>
                <a:r>
                  <a:rPr lang="de-DE" dirty="0" err="1"/>
                  <a:t>Maximize</a:t>
                </a:r>
                <a:r>
                  <a:rPr lang="de-DE" dirty="0"/>
                  <a:t> </a:t>
                </a:r>
                <a:r>
                  <a:rPr lang="de-DE" dirty="0" err="1"/>
                  <a:t>utility</a:t>
                </a:r>
                <a:endParaRPr lang="de-DE" dirty="0"/>
              </a:p>
              <a:p>
                <a:pPr marL="1085850" lvl="2" indent="-171450">
                  <a:buFont typeface="Arial" panose="020B0604020202020204" pitchFamily="34" charset="0"/>
                  <a:buChar char="•"/>
                </a:pPr>
                <a:r>
                  <a:rPr lang="de-DE" dirty="0" err="1"/>
                  <a:t>Minimize</a:t>
                </a:r>
                <a:r>
                  <a:rPr lang="de-DE" dirty="0"/>
                  <a:t> </a:t>
                </a:r>
                <a:r>
                  <a:rPr lang="de-DE" dirty="0" err="1"/>
                  <a:t>pathlength</a:t>
                </a:r>
                <a:endParaRPr lang="de-DE" dirty="0"/>
              </a:p>
              <a:p>
                <a:pPr marL="1085850" lvl="2" indent="-171450">
                  <a:buFont typeface="Arial" panose="020B0604020202020204" pitchFamily="34" charset="0"/>
                  <a:buChar char="•"/>
                </a:pPr>
                <a:r>
                  <a:rPr lang="de-DE" dirty="0" err="1"/>
                  <a:t>Maximize</a:t>
                </a:r>
                <a:r>
                  <a:rPr lang="de-DE" dirty="0"/>
                  <a:t> </a:t>
                </a:r>
                <a:r>
                  <a:rPr lang="de-DE" dirty="0" err="1"/>
                  <a:t>profit</a:t>
                </a:r>
                <a:endParaRPr lang="de-DE" dirty="0"/>
              </a:p>
              <a:p>
                <a:pPr marL="628650" lvl="1" indent="-171450">
                  <a:buFont typeface="Arial" panose="020B0604020202020204" pitchFamily="34" charset="0"/>
                  <a:buChar char="•"/>
                </a:pPr>
                <a:r>
                  <a:rPr lang="de-DE" dirty="0"/>
                  <a:t>DP </a:t>
                </a:r>
                <a:r>
                  <a:rPr lang="de-DE" dirty="0" err="1"/>
                  <a:t>needs</a:t>
                </a:r>
                <a:r>
                  <a:rPr lang="de-DE" dirty="0"/>
                  <a:t> to </a:t>
                </a:r>
                <a:r>
                  <a:rPr lang="de-DE" dirty="0" err="1"/>
                  <a:t>keep</a:t>
                </a:r>
                <a:r>
                  <a:rPr lang="de-DE" dirty="0"/>
                  <a:t> track </a:t>
                </a:r>
                <a:r>
                  <a:rPr lang="de-DE" dirty="0" err="1"/>
                  <a:t>of</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the</a:t>
                </a:r>
                <a:r>
                  <a:rPr lang="de-DE" dirty="0"/>
                  <a:t> </a:t>
                </a:r>
                <a:r>
                  <a:rPr lang="de-DE" dirty="0" err="1"/>
                  <a:t>system</a:t>
                </a:r>
                <a:endParaRPr lang="de-DE" dirty="0"/>
              </a:p>
              <a:p>
                <a:pPr marL="1085850" lvl="2" indent="-171450">
                  <a:buFont typeface="Arial" panose="020B0604020202020204" pitchFamily="34" charset="0"/>
                  <a:buChar char="•"/>
                </a:pPr>
                <a:r>
                  <a:rPr lang="de-DE" dirty="0"/>
                  <a:t>Break down </a:t>
                </a:r>
                <a:r>
                  <a:rPr lang="de-DE" dirty="0" err="1"/>
                  <a:t>into</a:t>
                </a:r>
                <a:r>
                  <a:rPr lang="de-DE" dirty="0"/>
                  <a:t> </a:t>
                </a:r>
                <a:r>
                  <a:rPr lang="de-DE" dirty="0" err="1"/>
                  <a:t>subproblems</a:t>
                </a:r>
                <a:r>
                  <a:rPr lang="de-DE" dirty="0"/>
                  <a:t>, </a:t>
                </a:r>
                <a:r>
                  <a:rPr lang="de-DE" dirty="0" err="1"/>
                  <a:t>the</a:t>
                </a:r>
                <a:r>
                  <a:rPr lang="de-DE" dirty="0"/>
                  <a:t> </a:t>
                </a:r>
                <a:r>
                  <a:rPr lang="de-DE" dirty="0" err="1"/>
                  <a:t>information</a:t>
                </a:r>
                <a:r>
                  <a:rPr lang="de-DE" dirty="0"/>
                  <a:t> </a:t>
                </a:r>
                <a:r>
                  <a:rPr lang="de-DE" dirty="0" err="1"/>
                  <a:t>about</a:t>
                </a:r>
                <a:r>
                  <a:rPr lang="de-DE" dirty="0"/>
                  <a:t> </a:t>
                </a:r>
                <a:r>
                  <a:rPr lang="de-DE" dirty="0" err="1"/>
                  <a:t>current</a:t>
                </a:r>
                <a:r>
                  <a:rPr lang="de-DE" dirty="0"/>
                  <a:t> </a:t>
                </a:r>
                <a:r>
                  <a:rPr lang="de-DE" dirty="0" err="1"/>
                  <a:t>situation</a:t>
                </a:r>
                <a:r>
                  <a:rPr lang="de-DE" dirty="0"/>
                  <a:t> </a:t>
                </a:r>
                <a:r>
                  <a:rPr lang="de-DE" dirty="0" err="1"/>
                  <a:t>stored</a:t>
                </a:r>
                <a:endParaRPr lang="de-DE" dirty="0"/>
              </a:p>
              <a:p>
                <a:pPr marL="628650" lvl="1" indent="-171450">
                  <a:buFont typeface="Arial" panose="020B0604020202020204" pitchFamily="34" charset="0"/>
                  <a:buChar char="•"/>
                </a:pPr>
                <a:r>
                  <a:rPr lang="de-DE" dirty="0"/>
                  <a:t>Next </a:t>
                </a:r>
                <a:r>
                  <a:rPr lang="de-DE" dirty="0" err="1"/>
                  <a:t>state</a:t>
                </a:r>
                <a:r>
                  <a:rPr lang="de-DE" dirty="0"/>
                  <a:t> </a:t>
                </a:r>
                <a:r>
                  <a:rPr lang="de-DE" dirty="0" err="1"/>
                  <a:t>is</a:t>
                </a:r>
                <a:r>
                  <a:rPr lang="de-DE" dirty="0"/>
                  <a:t> </a:t>
                </a:r>
                <a:r>
                  <a:rPr lang="de-DE" dirty="0" err="1"/>
                  <a:t>affected</a:t>
                </a:r>
                <a:r>
                  <a:rPr lang="de-DE" dirty="0"/>
                  <a:t> </a:t>
                </a:r>
                <a:r>
                  <a:rPr lang="de-DE" dirty="0" err="1"/>
                  <a:t>by</a:t>
                </a:r>
                <a:r>
                  <a:rPr lang="de-DE" dirty="0"/>
                  <a:t> </a:t>
                </a:r>
                <a:r>
                  <a:rPr lang="de-DE" dirty="0" err="1"/>
                  <a:t>controls</a:t>
                </a:r>
                <a:endParaRPr lang="de-DE" dirty="0"/>
              </a:p>
              <a:p>
                <a:pPr marL="1085850" lvl="2" indent="-171450">
                  <a:buFont typeface="Arial" panose="020B0604020202020204" pitchFamily="34" charset="0"/>
                  <a:buChar char="•"/>
                </a:pPr>
                <a:r>
                  <a:rPr lang="de-DE" dirty="0"/>
                  <a:t>== </a:t>
                </a:r>
                <a:r>
                  <a:rPr lang="de-DE" dirty="0" err="1"/>
                  <a:t>Transformations</a:t>
                </a:r>
                <a:r>
                  <a:rPr lang="de-DE" dirty="0"/>
                  <a:t> == </a:t>
                </a:r>
                <a:r>
                  <a:rPr lang="de-DE" dirty="0" err="1"/>
                  <a:t>best</a:t>
                </a:r>
                <a:r>
                  <a:rPr lang="de-DE" dirty="0"/>
                  <a:t> </a:t>
                </a:r>
                <a:r>
                  <a:rPr lang="de-DE" dirty="0" err="1"/>
                  <a:t>next</a:t>
                </a:r>
                <a:r>
                  <a:rPr lang="de-DE" dirty="0"/>
                  <a:t> </a:t>
                </a:r>
                <a:r>
                  <a:rPr lang="de-DE" dirty="0" err="1"/>
                  <a:t>decision</a:t>
                </a:r>
                <a:endParaRPr lang="de-DE" dirty="0"/>
              </a:p>
              <a:p>
                <a:pPr marL="628650" lvl="1" indent="-171450">
                  <a:buFont typeface="Arial" panose="020B0604020202020204" pitchFamily="34" charset="0"/>
                  <a:buChar char="•"/>
                </a:pPr>
                <a:r>
                  <a:rPr lang="de-DE" dirty="0" err="1"/>
                  <a:t>We</a:t>
                </a:r>
                <a:r>
                  <a:rPr lang="de-DE" dirty="0"/>
                  <a:t> </a:t>
                </a:r>
                <a:r>
                  <a:rPr lang="de-DE" dirty="0" err="1"/>
                  <a:t>want</a:t>
                </a:r>
                <a:r>
                  <a:rPr lang="de-DE" dirty="0"/>
                  <a:t> to find a </a:t>
                </a:r>
                <a:r>
                  <a:rPr lang="de-DE" dirty="0" err="1"/>
                  <a:t>interconnection</a:t>
                </a:r>
                <a:r>
                  <a:rPr lang="de-DE" dirty="0"/>
                  <a:t> </a:t>
                </a:r>
                <a:r>
                  <a:rPr lang="de-DE" dirty="0" err="1"/>
                  <a:t>between</a:t>
                </a:r>
                <a:r>
                  <a:rPr lang="de-DE" dirty="0"/>
                  <a:t> </a:t>
                </a:r>
                <a:r>
                  <a:rPr lang="de-DE" dirty="0" err="1"/>
                  <a:t>the</a:t>
                </a:r>
                <a:r>
                  <a:rPr lang="de-DE" dirty="0"/>
                  <a:t> </a:t>
                </a:r>
                <a:r>
                  <a:rPr lang="de-DE" dirty="0" err="1"/>
                  <a:t>controls</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err="1"/>
                  <a:t>Means</a:t>
                </a:r>
                <a:r>
                  <a:rPr lang="de-DE" dirty="0"/>
                  <a:t> </a:t>
                </a:r>
                <a:r>
                  <a:rPr lang="de-DE" dirty="0" err="1"/>
                  <a:t>finding</a:t>
                </a:r>
                <a:r>
                  <a:rPr lang="de-DE" dirty="0"/>
                  <a:t> </a:t>
                </a:r>
                <a:r>
                  <a:rPr lang="de-DE" dirty="0" err="1"/>
                  <a:t>the</a:t>
                </a:r>
                <a:r>
                  <a:rPr lang="de-DE" dirty="0"/>
                  <a:t> optimal </a:t>
                </a:r>
                <a:r>
                  <a:rPr lang="de-DE" dirty="0" err="1"/>
                  <a:t>decision</a:t>
                </a:r>
                <a:r>
                  <a:rPr lang="de-DE" dirty="0"/>
                  <a:t> </a:t>
                </a:r>
                <a:r>
                  <a:rPr lang="de-DE" dirty="0" err="1"/>
                  <a:t>rule</a:t>
                </a:r>
                <a:endParaRPr lang="de-DE" dirty="0"/>
              </a:p>
              <a:p>
                <a:pPr marL="1085850" lvl="2" indent="-171450">
                  <a:buFont typeface="Arial" panose="020B0604020202020204" pitchFamily="34" charset="0"/>
                  <a:buChar char="•"/>
                </a:pPr>
                <a:r>
                  <a:rPr lang="de-DE" dirty="0"/>
                  <a:t>Equals </a:t>
                </a:r>
                <a:r>
                  <a:rPr lang="de-DE" dirty="0" err="1"/>
                  <a:t>finding</a:t>
                </a:r>
                <a:r>
                  <a:rPr lang="de-DE" dirty="0"/>
                  <a:t> a </a:t>
                </a:r>
                <a:r>
                  <a:rPr lang="de-DE" dirty="0" err="1"/>
                  <a:t>function</a:t>
                </a:r>
                <a:r>
                  <a:rPr lang="de-DE" dirty="0"/>
                  <a:t> </a:t>
                </a:r>
                <a:r>
                  <a:rPr lang="de-DE" dirty="0" err="1"/>
                  <a:t>achieving</a:t>
                </a:r>
                <a:r>
                  <a:rPr lang="de-DE" dirty="0"/>
                  <a:t> </a:t>
                </a:r>
                <a:r>
                  <a:rPr lang="de-DE" dirty="0" err="1"/>
                  <a:t>best</a:t>
                </a:r>
                <a:r>
                  <a:rPr lang="de-DE" dirty="0"/>
                  <a:t> </a:t>
                </a:r>
                <a:r>
                  <a:rPr lang="de-DE" dirty="0" err="1"/>
                  <a:t>posiible</a:t>
                </a:r>
                <a:r>
                  <a:rPr lang="de-DE" dirty="0"/>
                  <a:t> </a:t>
                </a:r>
                <a:r>
                  <a:rPr lang="de-DE" dirty="0" err="1"/>
                  <a:t>outcome</a:t>
                </a:r>
                <a:r>
                  <a:rPr lang="de-DE" dirty="0"/>
                  <a:t> </a:t>
                </a:r>
                <a:r>
                  <a:rPr lang="de-DE" dirty="0" err="1"/>
                  <a:t>of</a:t>
                </a:r>
                <a:r>
                  <a:rPr lang="de-DE" dirty="0"/>
                  <a:t> </a:t>
                </a:r>
                <a:r>
                  <a:rPr lang="de-DE" dirty="0" err="1"/>
                  <a:t>objective</a:t>
                </a:r>
                <a:r>
                  <a:rPr lang="de-DE" dirty="0"/>
                  <a:t> </a:t>
                </a:r>
                <a:r>
                  <a:rPr lang="de-DE" dirty="0" err="1"/>
                  <a:t>function</a:t>
                </a:r>
                <a:endParaRPr lang="de-DE" dirty="0"/>
              </a:p>
              <a:p>
                <a:pPr marL="1085850" lvl="2" indent="-171450">
                  <a:buFont typeface="Arial" panose="020B0604020202020204" pitchFamily="34" charset="0"/>
                  <a:buChar char="•"/>
                </a:pPr>
                <a:r>
                  <a:rPr lang="de-DE" dirty="0"/>
                  <a:t>Write </a:t>
                </a:r>
                <a:r>
                  <a:rPr lang="de-DE" dirty="0" err="1"/>
                  <a:t>it</a:t>
                </a:r>
                <a:r>
                  <a:rPr lang="de-DE" dirty="0"/>
                  <a:t> </a:t>
                </a:r>
                <a:r>
                  <a:rPr lang="de-DE" dirty="0" err="1"/>
                  <a:t>as</a:t>
                </a:r>
                <a:r>
                  <a:rPr lang="de-DE" dirty="0"/>
                  <a:t> a </a:t>
                </a:r>
                <a:r>
                  <a:rPr lang="de-DE" dirty="0" err="1"/>
                  <a:t>function</a:t>
                </a:r>
                <a:r>
                  <a:rPr lang="de-DE" dirty="0"/>
                  <a:t> </a:t>
                </a:r>
                <a:r>
                  <a:rPr lang="de-DE" dirty="0" err="1"/>
                  <a:t>of</a:t>
                </a:r>
                <a:r>
                  <a:rPr lang="de-DE" dirty="0"/>
                  <a:t> </a:t>
                </a:r>
                <a:r>
                  <a:rPr lang="de-DE" dirty="0" err="1"/>
                  <a:t>the</a:t>
                </a:r>
                <a:r>
                  <a:rPr lang="de-DE" dirty="0"/>
                  <a:t> </a:t>
                </a:r>
                <a:r>
                  <a:rPr lang="de-DE" dirty="0" err="1"/>
                  <a:t>state</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lvl="0" indent="-171450">
                  <a:buFont typeface="Arial" panose="020B0604020202020204" pitchFamily="34" charset="0"/>
                  <a:buChar char="•"/>
                </a:pPr>
                <a:r>
                  <a:rPr lang="de-DE" dirty="0" err="1"/>
                  <a:t>Now</a:t>
                </a:r>
                <a:r>
                  <a:rPr lang="de-DE" dirty="0"/>
                  <a:t> </a:t>
                </a:r>
                <a:r>
                  <a:rPr lang="de-DE" dirty="0" err="1"/>
                  <a:t>when</a:t>
                </a:r>
                <a:r>
                  <a:rPr lang="de-DE" dirty="0"/>
                  <a:t> </a:t>
                </a:r>
                <a:r>
                  <a:rPr lang="de-DE" dirty="0" err="1"/>
                  <a:t>having</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want</a:t>
                </a:r>
                <a:r>
                  <a:rPr lang="de-DE" dirty="0"/>
                  <a:t> to find a </a:t>
                </a:r>
                <a:r>
                  <a:rPr lang="de-DE" dirty="0" err="1"/>
                  <a:t>relation</a:t>
                </a:r>
                <a:r>
                  <a:rPr lang="de-DE" dirty="0"/>
                  <a:t> </a:t>
                </a:r>
                <a:r>
                  <a:rPr lang="de-DE" dirty="0" err="1"/>
                  <a:t>between</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one</a:t>
                </a:r>
                <a:r>
                  <a:rPr lang="de-DE" dirty="0"/>
                  <a:t> </a:t>
                </a:r>
                <a:r>
                  <a:rPr lang="de-DE" dirty="0" err="1"/>
                  <a:t>step</a:t>
                </a:r>
                <a:r>
                  <a:rPr lang="de-DE" dirty="0"/>
                  <a:t> and </a:t>
                </a:r>
                <a:r>
                  <a:rPr lang="de-DE" dirty="0" err="1"/>
                  <a:t>it‘s</a:t>
                </a:r>
                <a:r>
                  <a:rPr lang="de-DE" dirty="0"/>
                  <a:t> </a:t>
                </a:r>
                <a:r>
                  <a:rPr lang="de-DE" dirty="0" err="1"/>
                  <a:t>predecessing</a:t>
                </a:r>
                <a:r>
                  <a:rPr lang="de-DE" dirty="0"/>
                  <a:t> </a:t>
                </a:r>
                <a:r>
                  <a:rPr lang="de-DE" dirty="0" err="1"/>
                  <a:t>step</a:t>
                </a:r>
                <a:endParaRPr lang="de-DE" dirty="0"/>
              </a:p>
              <a:p>
                <a:pPr marL="628650" lvl="1" indent="-171450">
                  <a:buFont typeface="Arial" panose="020B0604020202020204" pitchFamily="34" charset="0"/>
                  <a:buChar char="•"/>
                </a:pPr>
                <a:r>
                  <a:rPr lang="de-DE" dirty="0" err="1"/>
                  <a:t>Thereof</a:t>
                </a:r>
                <a:r>
                  <a:rPr lang="de-DE" dirty="0"/>
                  <a:t> </a:t>
                </a:r>
                <a:r>
                  <a:rPr lang="de-DE" dirty="0" err="1"/>
                  <a:t>we</a:t>
                </a:r>
                <a:r>
                  <a:rPr lang="de-DE" dirty="0"/>
                  <a:t> </a:t>
                </a:r>
                <a:r>
                  <a:rPr lang="de-DE" dirty="0" err="1"/>
                  <a:t>can</a:t>
                </a:r>
                <a:r>
                  <a:rPr lang="de-DE" dirty="0"/>
                  <a:t> </a:t>
                </a:r>
                <a:r>
                  <a:rPr lang="de-DE" dirty="0" err="1"/>
                  <a:t>solve</a:t>
                </a:r>
                <a:r>
                  <a:rPr lang="de-DE" dirty="0"/>
                  <a:t> </a:t>
                </a:r>
                <a:r>
                  <a:rPr lang="de-DE" dirty="0" err="1"/>
                  <a:t>it</a:t>
                </a:r>
                <a:r>
                  <a:rPr lang="de-DE" dirty="0"/>
                  <a:t> </a:t>
                </a:r>
                <a:r>
                  <a:rPr lang="de-DE" dirty="0" err="1"/>
                  <a:t>recursively</a:t>
                </a:r>
                <a:endParaRPr lang="de-DE" dirty="0"/>
              </a:p>
              <a:p>
                <a:pPr marL="628650" lvl="1" indent="-171450">
                  <a:buFont typeface="Arial" panose="020B0604020202020204" pitchFamily="34" charset="0"/>
                  <a:buChar char="•"/>
                </a:pPr>
                <a:r>
                  <a:rPr lang="de-DE" dirty="0"/>
                  <a:t>This </a:t>
                </a:r>
                <a:r>
                  <a:rPr lang="de-DE" dirty="0" err="1"/>
                  <a:t>connection</a:t>
                </a:r>
                <a:r>
                  <a:rPr lang="de-DE" dirty="0"/>
                  <a:t> </a:t>
                </a:r>
                <a:r>
                  <a:rPr lang="de-DE" dirty="0" err="1"/>
                  <a:t>is</a:t>
                </a:r>
                <a:r>
                  <a:rPr lang="de-DE" dirty="0"/>
                  <a:t> </a:t>
                </a:r>
                <a:r>
                  <a:rPr lang="de-DE" dirty="0" err="1"/>
                  <a:t>called</a:t>
                </a:r>
                <a:r>
                  <a:rPr lang="de-DE" dirty="0"/>
                  <a:t> </a:t>
                </a:r>
                <a:r>
                  <a:rPr lang="de-DE" dirty="0" err="1"/>
                  <a:t>the</a:t>
                </a:r>
                <a:r>
                  <a:rPr lang="de-DE" dirty="0"/>
                  <a:t> </a:t>
                </a:r>
                <a:r>
                  <a:rPr lang="de-DE" dirty="0" err="1"/>
                  <a:t>Bellman</a:t>
                </a:r>
                <a:r>
                  <a:rPr lang="de-DE" dirty="0"/>
                  <a:t> </a:t>
                </a:r>
                <a:r>
                  <a:rPr lang="de-DE" dirty="0" err="1"/>
                  <a:t>equation</a:t>
                </a:r>
                <a:endParaRPr lang="de-DE" dirty="0"/>
              </a:p>
              <a:p>
                <a:pPr marL="171450" lvl="0" indent="-171450">
                  <a:buFont typeface="Arial" panose="020B0604020202020204" pitchFamily="34" charset="0"/>
                  <a:buChar char="•"/>
                </a:pPr>
                <a:r>
                  <a:rPr lang="de-DE" dirty="0" err="1"/>
                  <a:t>From</a:t>
                </a:r>
                <a:r>
                  <a:rPr lang="de-DE" dirty="0"/>
                  <a:t> </a:t>
                </a:r>
                <a:r>
                  <a:rPr lang="de-DE" dirty="0" err="1"/>
                  <a:t>this</a:t>
                </a:r>
                <a:r>
                  <a:rPr lang="de-DE" dirty="0"/>
                  <a:t> </a:t>
                </a:r>
                <a:r>
                  <a:rPr lang="de-DE" dirty="0" err="1"/>
                  <a:t>equation</a:t>
                </a:r>
                <a:r>
                  <a:rPr lang="de-DE" dirty="0"/>
                  <a:t> </a:t>
                </a:r>
                <a:r>
                  <a:rPr lang="de-DE" dirty="0" err="1"/>
                  <a:t>Bellman</a:t>
                </a:r>
                <a:r>
                  <a:rPr lang="de-DE" dirty="0"/>
                  <a:t> </a:t>
                </a:r>
                <a:r>
                  <a:rPr lang="de-DE" dirty="0" err="1"/>
                  <a:t>introduced</a:t>
                </a:r>
                <a:r>
                  <a:rPr lang="de-DE" dirty="0"/>
                  <a:t> an </a:t>
                </a:r>
                <a:r>
                  <a:rPr lang="de-DE" dirty="0" err="1"/>
                  <a:t>approach</a:t>
                </a:r>
                <a:r>
                  <a:rPr lang="de-DE" dirty="0"/>
                  <a:t> </a:t>
                </a:r>
                <a:r>
                  <a:rPr lang="de-DE" dirty="0" err="1"/>
                  <a:t>called</a:t>
                </a:r>
                <a:r>
                  <a:rPr lang="de-DE" dirty="0"/>
                  <a:t> </a:t>
                </a:r>
                <a:r>
                  <a:rPr lang="de-DE" dirty="0" err="1"/>
                  <a:t>backwards</a:t>
                </a:r>
                <a:r>
                  <a:rPr lang="de-DE" dirty="0"/>
                  <a:t> </a:t>
                </a:r>
                <a:r>
                  <a:rPr lang="de-DE" dirty="0" err="1"/>
                  <a:t>induction</a:t>
                </a:r>
                <a:endParaRPr lang="de-DE" dirty="0"/>
              </a:p>
              <a:p>
                <a:pPr marL="628650" lvl="1" indent="-171450">
                  <a:buFont typeface="Arial" panose="020B0604020202020204" pitchFamily="34" charset="0"/>
                  <a:buChar char="•"/>
                </a:pPr>
                <a:r>
                  <a:rPr lang="de-DE" dirty="0" err="1"/>
                  <a:t>Calculate</a:t>
                </a:r>
                <a:r>
                  <a:rPr lang="de-DE" dirty="0"/>
                  <a:t> at </a:t>
                </a:r>
                <a:r>
                  <a:rPr lang="de-DE" dirty="0" err="1"/>
                  <a:t>first</a:t>
                </a:r>
                <a:r>
                  <a:rPr lang="de-DE" dirty="0"/>
                  <a:t> optimal </a:t>
                </a:r>
                <a:r>
                  <a:rPr lang="de-DE" dirty="0" err="1"/>
                  <a:t>policy</a:t>
                </a:r>
                <a:r>
                  <a:rPr lang="de-DE" dirty="0"/>
                  <a:t> at </a:t>
                </a:r>
                <a:r>
                  <a:rPr lang="de-DE" dirty="0" err="1"/>
                  <a:t>timestep</a:t>
                </a:r>
                <a:r>
                  <a:rPr lang="de-DE" dirty="0"/>
                  <a:t> N</a:t>
                </a:r>
              </a:p>
              <a:p>
                <a:pPr marL="628650" lvl="1" indent="-171450">
                  <a:buFont typeface="Arial" panose="020B0604020202020204" pitchFamily="34" charset="0"/>
                  <a:buChar char="•"/>
                </a:pPr>
                <a:r>
                  <a:rPr lang="de-DE" dirty="0" err="1"/>
                  <a:t>Calculate</a:t>
                </a:r>
                <a:r>
                  <a:rPr lang="de-DE" dirty="0"/>
                  <a:t> </a:t>
                </a:r>
                <a:r>
                  <a:rPr lang="de-DE" dirty="0" err="1"/>
                  <a:t>previous</a:t>
                </a:r>
                <a:r>
                  <a:rPr lang="de-DE" dirty="0"/>
                  <a:t> </a:t>
                </a:r>
                <a:r>
                  <a:rPr lang="de-DE" dirty="0" err="1"/>
                  <a:t>step</a:t>
                </a:r>
                <a:r>
                  <a:rPr lang="de-DE" dirty="0"/>
                  <a:t> </a:t>
                </a:r>
                <a:r>
                  <a:rPr lang="de-DE" dirty="0" err="1"/>
                  <a:t>by</a:t>
                </a:r>
                <a:r>
                  <a:rPr lang="de-DE" dirty="0"/>
                  <a:t> </a:t>
                </a:r>
                <a:r>
                  <a:rPr lang="de-DE" dirty="0" err="1"/>
                  <a:t>optimizing</a:t>
                </a:r>
                <a:r>
                  <a:rPr lang="de-DE" dirty="0"/>
                  <a:t> </a:t>
                </a:r>
                <a:r>
                  <a:rPr lang="de-DE" dirty="0" err="1"/>
                  <a:t>objective</a:t>
                </a:r>
                <a:r>
                  <a:rPr lang="de-DE" dirty="0"/>
                  <a:t> </a:t>
                </a:r>
                <a:r>
                  <a:rPr lang="de-DE" dirty="0" err="1"/>
                  <a:t>function</a:t>
                </a:r>
                <a:r>
                  <a:rPr lang="de-DE" dirty="0"/>
                  <a:t> and </a:t>
                </a:r>
                <a:r>
                  <a:rPr lang="de-DE" dirty="0" err="1"/>
                  <a:t>value</a:t>
                </a:r>
                <a:r>
                  <a:rPr lang="de-DE" dirty="0"/>
                  <a:t> </a:t>
                </a:r>
                <a:r>
                  <a:rPr lang="de-DE" dirty="0" err="1"/>
                  <a:t>of</a:t>
                </a:r>
                <a:r>
                  <a:rPr lang="de-DE" dirty="0"/>
                  <a:t> </a:t>
                </a:r>
                <a:r>
                  <a:rPr lang="de-DE" dirty="0" err="1"/>
                  <a:t>future</a:t>
                </a:r>
                <a:r>
                  <a:rPr lang="de-DE" dirty="0"/>
                  <a:t> </a:t>
                </a:r>
                <a:r>
                  <a:rPr lang="de-DE" dirty="0" err="1"/>
                  <a:t>step</a:t>
                </a:r>
                <a:endParaRPr lang="de-DE" dirty="0"/>
              </a:p>
              <a:p>
                <a:pPr marL="628650" lvl="1" indent="-171450">
                  <a:buFont typeface="Arial" panose="020B0604020202020204" pitchFamily="34" charset="0"/>
                  <a:buChar char="•"/>
                </a:pPr>
                <a:r>
                  <a:rPr lang="de-DE" dirty="0" err="1"/>
                  <a:t>Apply</a:t>
                </a:r>
                <a:r>
                  <a:rPr lang="de-DE" dirty="0"/>
                  <a:t> </a:t>
                </a:r>
                <a:r>
                  <a:rPr lang="de-DE" dirty="0" err="1"/>
                  <a:t>this</a:t>
                </a:r>
                <a:r>
                  <a:rPr lang="de-DE" dirty="0"/>
                  <a:t> </a:t>
                </a:r>
                <a:r>
                  <a:rPr lang="de-DE" dirty="0" err="1"/>
                  <a:t>recursively</a:t>
                </a:r>
                <a:r>
                  <a:rPr lang="de-DE" dirty="0"/>
                  <a:t> to </a:t>
                </a:r>
                <a:r>
                  <a:rPr lang="de-DE" dirty="0" err="1"/>
                  <a:t>come</a:t>
                </a:r>
                <a:r>
                  <a:rPr lang="de-DE" dirty="0"/>
                  <a:t> to </a:t>
                </a:r>
                <a:r>
                  <a:rPr lang="de-DE" dirty="0" err="1"/>
                  <a:t>step</a:t>
                </a:r>
                <a:r>
                  <a:rPr lang="de-DE" dirty="0"/>
                  <a:t> 0 and </a:t>
                </a:r>
                <a:r>
                  <a:rPr lang="de-DE" dirty="0" err="1"/>
                  <a:t>have</a:t>
                </a:r>
                <a:r>
                  <a:rPr lang="de-DE" dirty="0"/>
                  <a:t> </a:t>
                </a:r>
                <a:r>
                  <a:rPr lang="de-DE" dirty="0" err="1"/>
                  <a:t>calculated</a:t>
                </a:r>
                <a:r>
                  <a:rPr lang="de-DE" dirty="0"/>
                  <a:t> </a:t>
                </a:r>
                <a:r>
                  <a:rPr lang="de-DE" dirty="0" err="1"/>
                  <a:t>first</a:t>
                </a:r>
                <a:r>
                  <a:rPr lang="de-DE" dirty="0"/>
                  <a:t> </a:t>
                </a:r>
                <a:r>
                  <a:rPr lang="de-DE" dirty="0" err="1"/>
                  <a:t>period</a:t>
                </a:r>
                <a:r>
                  <a:rPr lang="de-DE" dirty="0"/>
                  <a:t> </a:t>
                </a:r>
                <a:r>
                  <a:rPr lang="de-DE" dirty="0" err="1"/>
                  <a:t>decision</a:t>
                </a:r>
                <a:r>
                  <a:rPr lang="de-DE" dirty="0"/>
                  <a:t> </a:t>
                </a:r>
                <a:r>
                  <a:rPr lang="de-DE" dirty="0" err="1"/>
                  <a:t>rule</a:t>
                </a:r>
                <a:endParaRPr lang="de-DE" dirty="0"/>
              </a:p>
              <a:p>
                <a:pPr marL="628650" lvl="1" indent="-171450">
                  <a:buFont typeface="Arial" panose="020B0604020202020204" pitchFamily="34" charset="0"/>
                  <a:buChar char="•"/>
                </a:pPr>
                <a:r>
                  <a:rPr lang="de-DE" dirty="0" err="1"/>
                  <a:t>Which</a:t>
                </a:r>
                <a:r>
                  <a:rPr lang="de-DE" dirty="0"/>
                  <a:t> </a:t>
                </a:r>
                <a:r>
                  <a:rPr lang="de-DE" dirty="0" err="1"/>
                  <a:t>explicitly</a:t>
                </a:r>
                <a:r>
                  <a:rPr lang="de-DE" dirty="0"/>
                  <a:t> </a:t>
                </a:r>
                <a:r>
                  <a:rPr lang="de-DE" dirty="0" err="1"/>
                  <a:t>is</a:t>
                </a:r>
                <a:r>
                  <a:rPr lang="de-DE" dirty="0"/>
                  <a:t> </a:t>
                </a:r>
                <a:r>
                  <a:rPr lang="de-DE" dirty="0" err="1"/>
                  <a:t>based</a:t>
                </a:r>
                <a:r>
                  <a:rPr lang="de-DE" dirty="0"/>
                  <a:t> on all </a:t>
                </a:r>
                <a:r>
                  <a:rPr lang="de-DE" dirty="0" err="1"/>
                  <a:t>futere</a:t>
                </a:r>
                <a:r>
                  <a:rPr lang="de-DE" dirty="0"/>
                  <a:t> </a:t>
                </a:r>
                <a:r>
                  <a:rPr lang="de-DE" dirty="0" err="1"/>
                  <a:t>decisions</a:t>
                </a:r>
                <a:r>
                  <a:rPr lang="de-DE" dirty="0"/>
                  <a:t> </a:t>
                </a:r>
                <a:r>
                  <a:rPr lang="de-DE" dirty="0" err="1"/>
                  <a:t>being</a:t>
                </a:r>
                <a:r>
                  <a:rPr lang="de-DE" dirty="0"/>
                  <a:t> </a:t>
                </a:r>
                <a:r>
                  <a:rPr lang="de-DE" dirty="0" err="1"/>
                  <a:t>made</a:t>
                </a:r>
                <a:r>
                  <a:rPr lang="de-DE" dirty="0"/>
                  <a:t> </a:t>
                </a:r>
                <a:r>
                  <a:rPr lang="de-DE" dirty="0" err="1"/>
                  <a:t>optimally</a:t>
                </a:r>
                <a:endParaRPr lang="de-DE" dirty="0"/>
              </a:p>
              <a:p>
                <a:pPr marL="171450" lvl="0" indent="-171450">
                  <a:buFont typeface="Arial" panose="020B0604020202020204" pitchFamily="34" charset="0"/>
                  <a:buChar char="•"/>
                </a:pPr>
                <a:r>
                  <a:rPr lang="de-DE" i="0">
                    <a:latin typeface="Cambria Math" panose="02040503050406030204" pitchFamily="18" charset="0"/>
                  </a:rPr>
                  <a:t>𝑉(</a:t>
                </a:r>
                <a:r>
                  <a:rPr lang="de-DE" b="0" i="0">
                    <a:latin typeface="Cambria Math" panose="02040503050406030204" pitchFamily="18" charset="0"/>
                  </a:rPr>
                  <a:t>𝑥)</a:t>
                </a:r>
                <a:r>
                  <a:rPr lang="de-DE" i="0">
                    <a:latin typeface="Cambria Math" panose="02040503050406030204" pitchFamily="18" charset="0"/>
                  </a:rPr>
                  <a:t>=max┬(</a:t>
                </a:r>
                <a:r>
                  <a:rPr lang="de-DE" b="0" i="0">
                    <a:latin typeface="Cambria Math" panose="02040503050406030204" pitchFamily="18" charset="0"/>
                  </a:rPr>
                  <a:t>𝑎∈</a:t>
                </a:r>
                <a:r>
                  <a:rPr lang="el-GR" i="0">
                    <a:latin typeface="Cambria Math" panose="02040503050406030204" pitchFamily="18" charset="0"/>
                    <a:ea typeface="Cambria Math" panose="02040503050406030204" pitchFamily="18" charset="0"/>
                  </a:rPr>
                  <a:t>Γ</a:t>
                </a:r>
                <a:r>
                  <a:rPr lang="de-DE" b="0" i="0">
                    <a:latin typeface="Cambria Math" panose="02040503050406030204" pitchFamily="18" charset="0"/>
                    <a:ea typeface="Cambria Math" panose="02040503050406030204" pitchFamily="18" charset="0"/>
                  </a:rPr>
                  <a:t>(𝑥))⁡〖</a:t>
                </a:r>
                <a:r>
                  <a:rPr lang="de-DE" b="0" i="0">
                    <a:latin typeface="Cambria Math" panose="02040503050406030204" pitchFamily="18" charset="0"/>
                  </a:rPr>
                  <a:t> </a:t>
                </a:r>
                <a:r>
                  <a:rPr lang="de-DE" i="0">
                    <a:latin typeface="Cambria Math" panose="02040503050406030204" pitchFamily="18" charset="0"/>
                  </a:rPr>
                  <a:t>{𝐹(</a:t>
                </a:r>
                <a:r>
                  <a:rPr lang="de-DE" b="0" i="0">
                    <a:latin typeface="Cambria Math" panose="02040503050406030204" pitchFamily="18" charset="0"/>
                  </a:rPr>
                  <a:t>𝑥</a:t>
                </a:r>
                <a:r>
                  <a:rPr lang="de-DE" i="0">
                    <a:latin typeface="Cambria Math" panose="02040503050406030204" pitchFamily="18" charset="0"/>
                  </a:rPr>
                  <a:t>,</a:t>
                </a:r>
                <a:r>
                  <a:rPr lang="de-DE" b="0" i="0">
                    <a:latin typeface="Cambria Math" panose="02040503050406030204" pitchFamily="18" charset="0"/>
                  </a:rPr>
                  <a:t>𝑎)</a:t>
                </a:r>
                <a:r>
                  <a:rPr lang="de-DE" i="0">
                    <a:latin typeface="Cambria Math" panose="02040503050406030204" pitchFamily="18" charset="0"/>
                  </a:rPr>
                  <a:t>+𝑉</a:t>
                </a:r>
                <a:r>
                  <a:rPr lang="de-DE" b="0" i="0">
                    <a:latin typeface="Cambria Math" panose="02040503050406030204" pitchFamily="18" charset="0"/>
                  </a:rPr>
                  <a:t>(𝑇(𝑥,𝑎))}〗</a:t>
                </a:r>
                <a:endParaRPr lang="de-DE" dirty="0"/>
              </a:p>
              <a:p>
                <a:pPr marL="628650" lvl="1" indent="-171450">
                  <a:buFont typeface="Arial" panose="020B0604020202020204" pitchFamily="34" charset="0"/>
                  <a:buChar char="•"/>
                </a:pPr>
                <a:r>
                  <a:rPr lang="de-DE" dirty="0" err="1"/>
                  <a:t>Current</a:t>
                </a:r>
                <a:r>
                  <a:rPr lang="de-DE" dirty="0"/>
                  <a:t> </a:t>
                </a:r>
                <a:r>
                  <a:rPr lang="de-DE" dirty="0" err="1"/>
                  <a:t>value</a:t>
                </a:r>
                <a:r>
                  <a:rPr lang="de-DE" dirty="0"/>
                  <a:t> </a:t>
                </a:r>
                <a:r>
                  <a:rPr lang="de-DE" dirty="0" err="1"/>
                  <a:t>based</a:t>
                </a:r>
                <a:r>
                  <a:rPr lang="de-DE" dirty="0"/>
                  <a:t> on </a:t>
                </a:r>
                <a:r>
                  <a:rPr lang="de-DE" dirty="0" err="1"/>
                  <a:t>Payoff</a:t>
                </a:r>
                <a:r>
                  <a:rPr lang="de-DE" dirty="0"/>
                  <a:t> F and </a:t>
                </a:r>
                <a:r>
                  <a:rPr lang="de-DE" dirty="0" err="1"/>
                  <a:t>the</a:t>
                </a:r>
                <a:r>
                  <a:rPr lang="de-DE" dirty="0"/>
                  <a:t> Value </a:t>
                </a:r>
                <a:r>
                  <a:rPr lang="de-DE" dirty="0" err="1"/>
                  <a:t>of</a:t>
                </a:r>
                <a:r>
                  <a:rPr lang="de-DE" dirty="0"/>
                  <a:t> </a:t>
                </a:r>
                <a:r>
                  <a:rPr lang="de-DE" dirty="0" err="1"/>
                  <a:t>the</a:t>
                </a:r>
                <a:r>
                  <a:rPr lang="de-DE" dirty="0"/>
                  <a:t> </a:t>
                </a:r>
                <a:r>
                  <a:rPr lang="de-DE" dirty="0" err="1"/>
                  <a:t>next</a:t>
                </a:r>
                <a:r>
                  <a:rPr lang="de-DE" dirty="0"/>
                  <a:t> </a:t>
                </a:r>
                <a:r>
                  <a:rPr lang="de-DE" dirty="0" err="1"/>
                  <a:t>best</a:t>
                </a:r>
                <a:r>
                  <a:rPr lang="de-DE" dirty="0"/>
                  <a:t> </a:t>
                </a:r>
                <a:r>
                  <a:rPr lang="de-DE" dirty="0" err="1"/>
                  <a:t>state</a:t>
                </a: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15</a:t>
            </a:fld>
            <a:endParaRPr lang="de-DE"/>
          </a:p>
        </p:txBody>
      </p:sp>
    </p:spTree>
    <p:extLst>
      <p:ext uri="{BB962C8B-B14F-4D97-AF65-F5344CB8AC3E}">
        <p14:creationId xmlns:p14="http://schemas.microsoft.com/office/powerpoint/2010/main" val="193079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After </a:t>
            </a:r>
            <a:r>
              <a:rPr lang="de-DE" dirty="0" err="1"/>
              <a:t>now</a:t>
            </a:r>
            <a:r>
              <a:rPr lang="de-DE" dirty="0"/>
              <a:t> </a:t>
            </a:r>
            <a:r>
              <a:rPr lang="de-DE" dirty="0" err="1"/>
              <a:t>having</a:t>
            </a:r>
            <a:r>
              <a:rPr lang="de-DE" dirty="0"/>
              <a:t> </a:t>
            </a:r>
            <a:r>
              <a:rPr lang="de-DE" dirty="0" err="1"/>
              <a:t>cleared</a:t>
            </a:r>
            <a:r>
              <a:rPr lang="de-DE" dirty="0"/>
              <a:t> </a:t>
            </a:r>
            <a:r>
              <a:rPr lang="de-DE" dirty="0" err="1"/>
              <a:t>the</a:t>
            </a:r>
            <a:r>
              <a:rPr lang="de-DE" dirty="0"/>
              <a:t> </a:t>
            </a:r>
            <a:r>
              <a:rPr lang="de-DE" dirty="0" err="1"/>
              <a:t>fundamentals</a:t>
            </a:r>
            <a:r>
              <a:rPr lang="de-DE" dirty="0"/>
              <a:t> </a:t>
            </a:r>
            <a:r>
              <a:rPr lang="de-DE" dirty="0" err="1"/>
              <a:t>of</a:t>
            </a:r>
            <a:r>
              <a:rPr lang="de-DE" dirty="0"/>
              <a:t> DP</a:t>
            </a:r>
          </a:p>
          <a:p>
            <a:pPr marL="171450" indent="-171450">
              <a:buFont typeface="Arial" panose="020B0604020202020204" pitchFamily="34" charset="0"/>
              <a:buChar char="•"/>
            </a:pPr>
            <a:r>
              <a:rPr lang="de-DE" dirty="0"/>
              <a:t>And </a:t>
            </a:r>
            <a:r>
              <a:rPr lang="de-DE" dirty="0" err="1"/>
              <a:t>have</a:t>
            </a:r>
            <a:r>
              <a:rPr lang="de-DE" dirty="0"/>
              <a:t> </a:t>
            </a:r>
            <a:r>
              <a:rPr lang="de-DE" dirty="0" err="1"/>
              <a:t>stated</a:t>
            </a:r>
            <a:r>
              <a:rPr lang="de-DE" dirty="0"/>
              <a:t> </a:t>
            </a:r>
            <a:r>
              <a:rPr lang="de-DE" dirty="0" err="1"/>
              <a:t>the</a:t>
            </a:r>
            <a:r>
              <a:rPr lang="de-DE" dirty="0"/>
              <a:t> </a:t>
            </a:r>
            <a:r>
              <a:rPr lang="de-DE" dirty="0" err="1"/>
              <a:t>Mathematical</a:t>
            </a:r>
            <a:r>
              <a:rPr lang="de-DE" dirty="0"/>
              <a:t> </a:t>
            </a:r>
            <a:r>
              <a:rPr lang="de-DE" dirty="0" err="1"/>
              <a:t>functions</a:t>
            </a:r>
            <a:endParaRPr lang="de-DE" dirty="0"/>
          </a:p>
          <a:p>
            <a:pPr marL="171450" indent="-171450">
              <a:buFont typeface="Arial" panose="020B0604020202020204" pitchFamily="34" charset="0"/>
              <a:buChar char="•"/>
            </a:pPr>
            <a:r>
              <a:rPr lang="de-DE" dirty="0" err="1"/>
              <a:t>Now</a:t>
            </a:r>
            <a:r>
              <a:rPr lang="de-DE" dirty="0"/>
              <a:t> </a:t>
            </a:r>
            <a:r>
              <a:rPr lang="de-DE" dirty="0" err="1"/>
              <a:t>we</a:t>
            </a:r>
            <a:r>
              <a:rPr lang="de-DE" dirty="0"/>
              <a:t> </a:t>
            </a:r>
            <a:r>
              <a:rPr lang="de-DE" dirty="0" err="1"/>
              <a:t>want</a:t>
            </a:r>
            <a:r>
              <a:rPr lang="de-DE" dirty="0"/>
              <a:t> to </a:t>
            </a:r>
            <a:r>
              <a:rPr lang="de-DE" dirty="0" err="1"/>
              <a:t>solve</a:t>
            </a:r>
            <a:r>
              <a:rPr lang="de-DE" dirty="0"/>
              <a:t> </a:t>
            </a:r>
            <a:r>
              <a:rPr lang="de-DE" dirty="0" err="1"/>
              <a:t>the</a:t>
            </a:r>
            <a:r>
              <a:rPr lang="de-DE" dirty="0"/>
              <a:t> DP </a:t>
            </a:r>
            <a:r>
              <a:rPr lang="de-DE" dirty="0" err="1"/>
              <a:t>equations</a:t>
            </a:r>
            <a:r>
              <a:rPr lang="de-DE" dirty="0"/>
              <a:t> </a:t>
            </a:r>
            <a:r>
              <a:rPr lang="de-DE" dirty="0" err="1"/>
              <a:t>for</a:t>
            </a:r>
            <a:r>
              <a:rPr lang="de-DE" dirty="0"/>
              <a:t> </a:t>
            </a:r>
            <a:r>
              <a:rPr lang="de-DE" dirty="0" err="1"/>
              <a:t>the</a:t>
            </a:r>
            <a:r>
              <a:rPr lang="de-DE" dirty="0"/>
              <a:t> </a:t>
            </a:r>
            <a:r>
              <a:rPr lang="de-DE" dirty="0" err="1"/>
              <a:t>maze</a:t>
            </a:r>
            <a:r>
              <a:rPr lang="de-DE" dirty="0"/>
              <a:t> </a:t>
            </a:r>
            <a:r>
              <a:rPr lang="de-DE" dirty="0" err="1"/>
              <a:t>problem</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16</a:t>
            </a:fld>
            <a:endParaRPr lang="de-DE"/>
          </a:p>
        </p:txBody>
      </p:sp>
    </p:spTree>
    <p:extLst>
      <p:ext uri="{BB962C8B-B14F-4D97-AF65-F5344CB8AC3E}">
        <p14:creationId xmlns:p14="http://schemas.microsoft.com/office/powerpoint/2010/main" val="3026693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Initial </a:t>
            </a:r>
            <a:r>
              <a:rPr lang="de-DE" dirty="0" err="1"/>
              <a:t>task</a:t>
            </a:r>
            <a:r>
              <a:rPr lang="de-DE" dirty="0"/>
              <a:t> was </a:t>
            </a:r>
            <a:r>
              <a:rPr lang="de-DE" dirty="0" err="1"/>
              <a:t>the</a:t>
            </a:r>
            <a:r>
              <a:rPr lang="de-DE" dirty="0"/>
              <a:t> </a:t>
            </a:r>
            <a:r>
              <a:rPr lang="de-DE" dirty="0" err="1"/>
              <a:t>maze</a:t>
            </a:r>
            <a:r>
              <a:rPr lang="de-DE" dirty="0"/>
              <a:t> </a:t>
            </a:r>
            <a:r>
              <a:rPr lang="de-DE" dirty="0" err="1"/>
              <a:t>defined</a:t>
            </a:r>
            <a:r>
              <a:rPr lang="de-DE" dirty="0"/>
              <a:t> </a:t>
            </a:r>
            <a:r>
              <a:rPr lang="de-DE" dirty="0" err="1"/>
              <a:t>by</a:t>
            </a:r>
            <a:r>
              <a:rPr lang="de-DE" dirty="0"/>
              <a:t> </a:t>
            </a:r>
            <a:r>
              <a:rPr lang="de-DE" dirty="0" err="1"/>
              <a:t>the</a:t>
            </a:r>
            <a:r>
              <a:rPr lang="de-DE" dirty="0"/>
              <a:t> </a:t>
            </a:r>
            <a:r>
              <a:rPr lang="de-DE" dirty="0" err="1"/>
              <a:t>gripmap</a:t>
            </a:r>
            <a:r>
              <a:rPr lang="de-DE" dirty="0"/>
              <a:t> </a:t>
            </a:r>
            <a:r>
              <a:rPr lang="de-DE" dirty="0" err="1"/>
              <a:t>containing</a:t>
            </a:r>
            <a:r>
              <a:rPr lang="de-DE" dirty="0"/>
              <a:t> </a:t>
            </a:r>
            <a:r>
              <a:rPr lang="de-DE" dirty="0" err="1"/>
              <a:t>walls</a:t>
            </a:r>
            <a:endParaRPr lang="de-DE" dirty="0"/>
          </a:p>
          <a:p>
            <a:pPr marL="171450" indent="-171450">
              <a:buFont typeface="Arial" panose="020B0604020202020204" pitchFamily="34" charset="0"/>
              <a:buChar char="•"/>
            </a:pPr>
            <a:r>
              <a:rPr lang="de-DE" dirty="0"/>
              <a:t>Find </a:t>
            </a:r>
            <a:r>
              <a:rPr lang="de-DE" dirty="0" err="1"/>
              <a:t>therefore</a:t>
            </a:r>
            <a:r>
              <a:rPr lang="de-DE" dirty="0"/>
              <a:t> optimal </a:t>
            </a:r>
            <a:r>
              <a:rPr lang="de-DE" dirty="0" err="1"/>
              <a:t>policies</a:t>
            </a:r>
            <a:endParaRPr lang="de-DE" dirty="0"/>
          </a:p>
          <a:p>
            <a:pPr marL="171450" indent="-171450">
              <a:buFont typeface="Arial" panose="020B0604020202020204" pitchFamily="34" charset="0"/>
              <a:buChar char="•"/>
            </a:pPr>
            <a:r>
              <a:rPr lang="de-DE" dirty="0"/>
              <a:t>This </a:t>
            </a:r>
            <a:r>
              <a:rPr lang="de-DE" dirty="0" err="1"/>
              <a:t>is</a:t>
            </a:r>
            <a:r>
              <a:rPr lang="de-DE" dirty="0"/>
              <a:t> </a:t>
            </a:r>
            <a:r>
              <a:rPr lang="de-DE" dirty="0" err="1"/>
              <a:t>equal</a:t>
            </a:r>
            <a:r>
              <a:rPr lang="de-DE" dirty="0"/>
              <a:t> to </a:t>
            </a:r>
            <a:r>
              <a:rPr lang="de-DE" dirty="0" err="1"/>
              <a:t>finding</a:t>
            </a:r>
            <a:r>
              <a:rPr lang="de-DE" dirty="0"/>
              <a:t> </a:t>
            </a:r>
            <a:r>
              <a:rPr lang="de-DE" dirty="0" err="1"/>
              <a:t>the</a:t>
            </a:r>
            <a:r>
              <a:rPr lang="de-DE" dirty="0"/>
              <a:t> </a:t>
            </a:r>
            <a:r>
              <a:rPr lang="de-DE" dirty="0" err="1"/>
              <a:t>value</a:t>
            </a:r>
            <a:r>
              <a:rPr lang="de-DE" dirty="0"/>
              <a:t> </a:t>
            </a:r>
            <a:r>
              <a:rPr lang="de-DE" dirty="0" err="1"/>
              <a:t>function</a:t>
            </a:r>
            <a:r>
              <a:rPr lang="de-DE" dirty="0"/>
              <a:t> v(</a:t>
            </a:r>
            <a:r>
              <a:rPr lang="de-DE" dirty="0" err="1"/>
              <a:t>i,j</a:t>
            </a:r>
            <a:r>
              <a:rPr lang="de-DE" dirty="0"/>
              <a:t>) </a:t>
            </a:r>
            <a:r>
              <a:rPr lang="de-DE" dirty="0" err="1"/>
              <a:t>for</a:t>
            </a:r>
            <a:r>
              <a:rPr lang="de-DE" dirty="0"/>
              <a:t> </a:t>
            </a:r>
            <a:r>
              <a:rPr lang="de-DE" dirty="0" err="1"/>
              <a:t>each</a:t>
            </a:r>
            <a:r>
              <a:rPr lang="de-DE" dirty="0"/>
              <a:t> </a:t>
            </a:r>
            <a:r>
              <a:rPr lang="de-DE" dirty="0" err="1"/>
              <a:t>tile</a:t>
            </a:r>
            <a:r>
              <a:rPr lang="de-DE" dirty="0"/>
              <a:t> </a:t>
            </a:r>
            <a:r>
              <a:rPr lang="de-DE" dirty="0" err="1"/>
              <a:t>from</a:t>
            </a:r>
            <a:r>
              <a:rPr lang="de-DE" dirty="0"/>
              <a:t> </a:t>
            </a:r>
            <a:r>
              <a:rPr lang="de-DE" dirty="0" err="1"/>
              <a:t>what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can</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err="1"/>
              <a:t>Define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shortest</a:t>
            </a:r>
            <a:r>
              <a:rPr lang="de-DE" dirty="0"/>
              <a:t> </a:t>
            </a:r>
            <a:r>
              <a:rPr lang="de-DE" dirty="0" err="1"/>
              <a:t>path</a:t>
            </a:r>
            <a:r>
              <a:rPr lang="de-DE" dirty="0"/>
              <a:t> to a </a:t>
            </a:r>
            <a:r>
              <a:rPr lang="de-DE" dirty="0" err="1"/>
              <a:t>goal</a:t>
            </a:r>
            <a:endParaRPr lang="de-DE" dirty="0"/>
          </a:p>
          <a:p>
            <a:pPr marL="171450" indent="-171450">
              <a:buFont typeface="Arial" panose="020B0604020202020204" pitchFamily="34" charset="0"/>
              <a:buChar char="•"/>
            </a:pPr>
            <a:r>
              <a:rPr lang="de-DE" dirty="0"/>
              <a:t>I </a:t>
            </a:r>
            <a:r>
              <a:rPr lang="de-DE" dirty="0" err="1"/>
              <a:t>define</a:t>
            </a:r>
            <a:r>
              <a:rPr lang="de-DE" dirty="0"/>
              <a:t> at </a:t>
            </a:r>
            <a:r>
              <a:rPr lang="de-DE" dirty="0" err="1"/>
              <a:t>first</a:t>
            </a:r>
            <a:r>
              <a:rPr lang="de-DE" dirty="0"/>
              <a:t> </a:t>
            </a:r>
            <a:r>
              <a:rPr lang="de-DE" dirty="0" err="1"/>
              <a:t>the</a:t>
            </a:r>
            <a:r>
              <a:rPr lang="de-DE" dirty="0"/>
              <a:t> </a:t>
            </a:r>
            <a:r>
              <a:rPr lang="de-DE" dirty="0" err="1"/>
              <a:t>cost</a:t>
            </a:r>
            <a:r>
              <a:rPr lang="de-DE" dirty="0"/>
              <a:t> </a:t>
            </a:r>
            <a:r>
              <a:rPr lang="de-DE" dirty="0" err="1"/>
              <a:t>function</a:t>
            </a:r>
            <a:r>
              <a:rPr lang="de-DE" dirty="0"/>
              <a:t> </a:t>
            </a:r>
            <a:r>
              <a:rPr lang="de-DE" dirty="0" err="1"/>
              <a:t>which</a:t>
            </a:r>
            <a:r>
              <a:rPr lang="de-DE" dirty="0"/>
              <a:t> </a:t>
            </a:r>
            <a:r>
              <a:rPr lang="de-DE" dirty="0" err="1"/>
              <a:t>is</a:t>
            </a:r>
            <a:r>
              <a:rPr lang="de-DE" dirty="0"/>
              <a:t> </a:t>
            </a:r>
          </a:p>
          <a:p>
            <a:pPr marL="628650" lvl="1" indent="-171450">
              <a:buFont typeface="Arial" panose="020B0604020202020204" pitchFamily="34" charset="0"/>
              <a:buChar char="•"/>
            </a:pPr>
            <a:r>
              <a:rPr lang="de-DE" dirty="0" err="1"/>
              <a:t>eigther</a:t>
            </a:r>
            <a:r>
              <a:rPr lang="de-DE" dirty="0"/>
              <a:t> </a:t>
            </a:r>
            <a:r>
              <a:rPr lang="de-DE" dirty="0" err="1"/>
              <a:t>infty</a:t>
            </a:r>
            <a:r>
              <a:rPr lang="de-DE" dirty="0"/>
              <a:t> </a:t>
            </a:r>
            <a:r>
              <a:rPr lang="de-DE" dirty="0" err="1"/>
              <a:t>if</a:t>
            </a:r>
            <a:r>
              <a:rPr lang="de-DE" dirty="0"/>
              <a:t> </a:t>
            </a:r>
            <a:r>
              <a:rPr lang="de-DE" dirty="0" err="1"/>
              <a:t>looking</a:t>
            </a:r>
            <a:r>
              <a:rPr lang="de-DE" dirty="0"/>
              <a:t> at </a:t>
            </a:r>
            <a:r>
              <a:rPr lang="de-DE" dirty="0" err="1"/>
              <a:t>tile</a:t>
            </a:r>
            <a:r>
              <a:rPr lang="de-DE" dirty="0"/>
              <a:t> not in </a:t>
            </a:r>
            <a:r>
              <a:rPr lang="de-DE" dirty="0" err="1"/>
              <a:t>maze</a:t>
            </a:r>
            <a:endParaRPr lang="de-DE" dirty="0"/>
          </a:p>
          <a:p>
            <a:pPr marL="628650" lvl="1" indent="-171450">
              <a:buFont typeface="Arial" panose="020B0604020202020204" pitchFamily="34" charset="0"/>
              <a:buChar char="•"/>
            </a:pPr>
            <a:r>
              <a:rPr lang="de-DE" dirty="0" err="1"/>
              <a:t>Or</a:t>
            </a:r>
            <a:r>
              <a:rPr lang="de-DE" dirty="0"/>
              <a:t> </a:t>
            </a:r>
            <a:r>
              <a:rPr lang="de-DE" dirty="0" err="1"/>
              <a:t>the</a:t>
            </a:r>
            <a:r>
              <a:rPr lang="de-DE" dirty="0"/>
              <a:t> </a:t>
            </a:r>
            <a:r>
              <a:rPr lang="de-DE" dirty="0" err="1"/>
              <a:t>value</a:t>
            </a:r>
            <a:r>
              <a:rPr lang="de-DE" dirty="0"/>
              <a:t> in M(</a:t>
            </a:r>
            <a:r>
              <a:rPr lang="de-DE" dirty="0" err="1"/>
              <a:t>i,j</a:t>
            </a:r>
            <a:r>
              <a:rPr lang="de-DE" dirty="0"/>
              <a:t>), </a:t>
            </a:r>
            <a:r>
              <a:rPr lang="de-DE" dirty="0" err="1"/>
              <a:t>being</a:t>
            </a:r>
            <a:r>
              <a:rPr lang="de-DE" dirty="0"/>
              <a:t> also </a:t>
            </a:r>
            <a:r>
              <a:rPr lang="de-DE" dirty="0" err="1"/>
              <a:t>infty</a:t>
            </a:r>
            <a:r>
              <a:rPr lang="de-DE" dirty="0"/>
              <a:t> </a:t>
            </a:r>
            <a:r>
              <a:rPr lang="de-DE" dirty="0" err="1"/>
              <a:t>if</a:t>
            </a:r>
            <a:r>
              <a:rPr lang="de-DE" dirty="0"/>
              <a:t> wall</a:t>
            </a:r>
          </a:p>
          <a:p>
            <a:pPr marL="171450" lvl="0" indent="-171450">
              <a:buFont typeface="Arial" panose="020B0604020202020204" pitchFamily="34" charset="0"/>
              <a:buChar char="•"/>
            </a:pPr>
            <a:r>
              <a:rPr lang="de-DE" dirty="0"/>
              <a:t>First </a:t>
            </a:r>
            <a:r>
              <a:rPr lang="de-DE" dirty="0" err="1"/>
              <a:t>the</a:t>
            </a:r>
            <a:r>
              <a:rPr lang="de-DE" dirty="0"/>
              <a:t> trivial </a:t>
            </a:r>
            <a:r>
              <a:rPr lang="de-DE" dirty="0" err="1"/>
              <a:t>cases</a:t>
            </a:r>
            <a:r>
              <a:rPr lang="de-DE" dirty="0"/>
              <a:t> </a:t>
            </a:r>
            <a:r>
              <a:rPr lang="de-DE" dirty="0" err="1"/>
              <a:t>for</a:t>
            </a:r>
            <a:r>
              <a:rPr lang="de-DE" dirty="0"/>
              <a:t> </a:t>
            </a:r>
            <a:r>
              <a:rPr lang="de-DE" dirty="0" err="1"/>
              <a:t>the</a:t>
            </a:r>
            <a:r>
              <a:rPr lang="de-DE" dirty="0"/>
              <a:t> </a:t>
            </a:r>
            <a:r>
              <a:rPr lang="de-DE" dirty="0" err="1"/>
              <a:t>value</a:t>
            </a:r>
            <a:r>
              <a:rPr lang="de-DE" dirty="0"/>
              <a:t> </a:t>
            </a:r>
            <a:r>
              <a:rPr lang="de-DE" dirty="0" err="1"/>
              <a:t>are</a:t>
            </a:r>
            <a:r>
              <a:rPr lang="de-DE" dirty="0"/>
              <a:t> </a:t>
            </a:r>
          </a:p>
          <a:p>
            <a:pPr marL="628650" lvl="1" indent="-171450">
              <a:buFont typeface="Arial" panose="020B0604020202020204" pitchFamily="34" charset="0"/>
              <a:buChar char="•"/>
            </a:pPr>
            <a:r>
              <a:rPr lang="de-DE" dirty="0" err="1"/>
              <a:t>Infty</a:t>
            </a:r>
            <a:r>
              <a:rPr lang="de-DE" dirty="0"/>
              <a:t>, </a:t>
            </a:r>
            <a:r>
              <a:rPr lang="de-DE" dirty="0" err="1"/>
              <a:t>if</a:t>
            </a:r>
            <a:r>
              <a:rPr lang="de-DE" dirty="0"/>
              <a:t> </a:t>
            </a:r>
            <a:r>
              <a:rPr lang="de-DE" dirty="0" err="1"/>
              <a:t>the</a:t>
            </a:r>
            <a:r>
              <a:rPr lang="de-DE" dirty="0"/>
              <a:t> </a:t>
            </a:r>
            <a:r>
              <a:rPr lang="de-DE" dirty="0" err="1"/>
              <a:t>cost</a:t>
            </a:r>
            <a:r>
              <a:rPr lang="de-DE" dirty="0"/>
              <a:t> </a:t>
            </a:r>
            <a:r>
              <a:rPr lang="de-DE" dirty="0" err="1"/>
              <a:t>is</a:t>
            </a:r>
            <a:r>
              <a:rPr lang="de-DE" dirty="0"/>
              <a:t> </a:t>
            </a:r>
            <a:r>
              <a:rPr lang="de-DE" dirty="0" err="1"/>
              <a:t>infty</a:t>
            </a:r>
            <a:r>
              <a:rPr lang="de-DE" dirty="0"/>
              <a:t> == out </a:t>
            </a:r>
            <a:r>
              <a:rPr lang="de-DE" dirty="0" err="1"/>
              <a:t>of</a:t>
            </a:r>
            <a:r>
              <a:rPr lang="de-DE" dirty="0"/>
              <a:t> </a:t>
            </a:r>
            <a:r>
              <a:rPr lang="de-DE" dirty="0" err="1"/>
              <a:t>maze</a:t>
            </a:r>
            <a:r>
              <a:rPr lang="de-DE" dirty="0"/>
              <a:t> </a:t>
            </a:r>
            <a:r>
              <a:rPr lang="de-DE" dirty="0" err="1"/>
              <a:t>or</a:t>
            </a:r>
            <a:r>
              <a:rPr lang="de-DE" dirty="0"/>
              <a:t> wall</a:t>
            </a:r>
          </a:p>
          <a:p>
            <a:pPr marL="1085850" lvl="2" indent="-171450">
              <a:buFont typeface="Arial" panose="020B0604020202020204" pitchFamily="34" charset="0"/>
              <a:buChar char="•"/>
            </a:pPr>
            <a:r>
              <a:rPr lang="de-DE" dirty="0" err="1"/>
              <a:t>Length</a:t>
            </a:r>
            <a:r>
              <a:rPr lang="de-DE" dirty="0"/>
              <a:t> </a:t>
            </a:r>
            <a:r>
              <a:rPr lang="de-DE" dirty="0" err="1"/>
              <a:t>of</a:t>
            </a:r>
            <a:r>
              <a:rPr lang="de-DE" dirty="0"/>
              <a:t> </a:t>
            </a:r>
            <a:r>
              <a:rPr lang="de-DE" dirty="0" err="1"/>
              <a:t>shortest</a:t>
            </a:r>
            <a:r>
              <a:rPr lang="de-DE" dirty="0"/>
              <a:t> </a:t>
            </a:r>
            <a:r>
              <a:rPr lang="de-DE" dirty="0" err="1"/>
              <a:t>path</a:t>
            </a:r>
            <a:r>
              <a:rPr lang="de-DE" dirty="0"/>
              <a:t> infinite </a:t>
            </a:r>
            <a:r>
              <a:rPr lang="de-DE" dirty="0" err="1"/>
              <a:t>cause</a:t>
            </a:r>
            <a:r>
              <a:rPr lang="de-DE" dirty="0"/>
              <a:t> </a:t>
            </a:r>
            <a:r>
              <a:rPr lang="de-DE" dirty="0" err="1"/>
              <a:t>never</a:t>
            </a:r>
            <a:r>
              <a:rPr lang="de-DE" dirty="0"/>
              <a:t> </a:t>
            </a:r>
            <a:r>
              <a:rPr lang="de-DE" dirty="0" err="1"/>
              <a:t>reaching</a:t>
            </a:r>
            <a:r>
              <a:rPr lang="de-DE" dirty="0"/>
              <a:t> </a:t>
            </a:r>
            <a:r>
              <a:rPr lang="de-DE" dirty="0" err="1"/>
              <a:t>goal</a:t>
            </a:r>
            <a:endParaRPr lang="de-DE" dirty="0"/>
          </a:p>
          <a:p>
            <a:pPr marL="628650" lvl="1" indent="-171450">
              <a:buFont typeface="Arial" panose="020B0604020202020204" pitchFamily="34" charset="0"/>
              <a:buChar char="•"/>
            </a:pPr>
            <a:r>
              <a:rPr lang="de-DE" dirty="0" err="1"/>
              <a:t>Or</a:t>
            </a:r>
            <a:r>
              <a:rPr lang="de-DE" dirty="0"/>
              <a:t> 0 i </a:t>
            </a:r>
            <a:r>
              <a:rPr lang="de-DE" dirty="0" err="1"/>
              <a:t>already</a:t>
            </a:r>
            <a:r>
              <a:rPr lang="de-DE" dirty="0"/>
              <a:t> on </a:t>
            </a:r>
            <a:r>
              <a:rPr lang="de-DE" dirty="0" err="1"/>
              <a:t>goal</a:t>
            </a:r>
            <a:r>
              <a:rPr lang="de-DE" dirty="0"/>
              <a:t> </a:t>
            </a:r>
            <a:r>
              <a:rPr lang="de-DE" dirty="0" err="1"/>
              <a:t>tile</a:t>
            </a:r>
            <a:endParaRPr lang="de-DE" dirty="0"/>
          </a:p>
          <a:p>
            <a:pPr marL="1085850" lvl="2" indent="-171450">
              <a:buFont typeface="Arial" panose="020B0604020202020204" pitchFamily="34" charset="0"/>
              <a:buChar char="•"/>
            </a:pPr>
            <a:r>
              <a:rPr lang="de-DE" dirty="0"/>
              <a:t>Clear </a:t>
            </a:r>
            <a:r>
              <a:rPr lang="de-DE" dirty="0" err="1"/>
              <a:t>cause</a:t>
            </a:r>
            <a:r>
              <a:rPr lang="de-DE" dirty="0"/>
              <a:t> </a:t>
            </a:r>
            <a:r>
              <a:rPr lang="de-DE" dirty="0" err="1"/>
              <a:t>length</a:t>
            </a:r>
            <a:r>
              <a:rPr lang="de-DE" dirty="0"/>
              <a:t> </a:t>
            </a:r>
            <a:r>
              <a:rPr lang="de-DE" dirty="0" err="1"/>
              <a:t>from</a:t>
            </a:r>
            <a:r>
              <a:rPr lang="de-DE" dirty="0"/>
              <a:t> </a:t>
            </a:r>
            <a:r>
              <a:rPr lang="de-DE" dirty="0" err="1"/>
              <a:t>one</a:t>
            </a:r>
            <a:r>
              <a:rPr lang="de-DE" dirty="0"/>
              <a:t> </a:t>
            </a:r>
            <a:r>
              <a:rPr lang="de-DE" dirty="0" err="1"/>
              <a:t>position</a:t>
            </a:r>
            <a:r>
              <a:rPr lang="de-DE" dirty="0"/>
              <a:t> to </a:t>
            </a:r>
            <a:r>
              <a:rPr lang="de-DE" dirty="0" err="1"/>
              <a:t>itself</a:t>
            </a:r>
            <a:r>
              <a:rPr lang="de-DE" dirty="0"/>
              <a:t> 0</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17</a:t>
            </a:fld>
            <a:endParaRPr lang="de-DE"/>
          </a:p>
        </p:txBody>
      </p:sp>
    </p:spTree>
    <p:extLst>
      <p:ext uri="{BB962C8B-B14F-4D97-AF65-F5344CB8AC3E}">
        <p14:creationId xmlns:p14="http://schemas.microsoft.com/office/powerpoint/2010/main" val="243047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Using</a:t>
            </a:r>
            <a:r>
              <a:rPr lang="de-DE" dirty="0"/>
              <a:t> </a:t>
            </a:r>
            <a:r>
              <a:rPr lang="de-DE" dirty="0" err="1"/>
              <a:t>backwards</a:t>
            </a:r>
            <a:r>
              <a:rPr lang="de-DE" dirty="0"/>
              <a:t> </a:t>
            </a:r>
            <a:r>
              <a:rPr lang="de-DE" dirty="0" err="1"/>
              <a:t>iteration</a:t>
            </a:r>
            <a:r>
              <a:rPr lang="de-DE" dirty="0"/>
              <a:t> </a:t>
            </a:r>
            <a:r>
              <a:rPr lang="de-DE" dirty="0" err="1"/>
              <a:t>we</a:t>
            </a:r>
            <a:r>
              <a:rPr lang="de-DE" dirty="0"/>
              <a:t> </a:t>
            </a:r>
            <a:r>
              <a:rPr lang="de-DE" dirty="0" err="1"/>
              <a:t>want</a:t>
            </a:r>
            <a:r>
              <a:rPr lang="de-DE" dirty="0"/>
              <a:t> to find </a:t>
            </a:r>
            <a:r>
              <a:rPr lang="de-DE" dirty="0" err="1"/>
              <a:t>the</a:t>
            </a:r>
            <a:r>
              <a:rPr lang="de-DE" dirty="0"/>
              <a:t> </a:t>
            </a:r>
            <a:r>
              <a:rPr lang="de-DE" dirty="0" err="1"/>
              <a:t>value</a:t>
            </a:r>
            <a:r>
              <a:rPr lang="de-DE" dirty="0"/>
              <a:t> </a:t>
            </a:r>
            <a:r>
              <a:rPr lang="de-DE" dirty="0" err="1"/>
              <a:t>function</a:t>
            </a:r>
            <a:endParaRPr lang="de-DE" dirty="0"/>
          </a:p>
          <a:p>
            <a:pPr marL="171450" indent="-171450">
              <a:buFont typeface="Arial" panose="020B0604020202020204" pitchFamily="34" charset="0"/>
              <a:buChar char="•"/>
            </a:pPr>
            <a:r>
              <a:rPr lang="de-DE" dirty="0" err="1"/>
              <a:t>Their</a:t>
            </a:r>
            <a:r>
              <a:rPr lang="de-DE" dirty="0"/>
              <a:t> </a:t>
            </a:r>
            <a:r>
              <a:rPr lang="de-DE" dirty="0" err="1"/>
              <a:t>result</a:t>
            </a:r>
            <a:r>
              <a:rPr lang="de-DE" dirty="0"/>
              <a:t> </a:t>
            </a:r>
            <a:r>
              <a:rPr lang="de-DE" dirty="0" err="1"/>
              <a:t>is</a:t>
            </a:r>
            <a:r>
              <a:rPr lang="de-DE" dirty="0"/>
              <a:t> </a:t>
            </a:r>
            <a:r>
              <a:rPr lang="de-DE" dirty="0" err="1"/>
              <a:t>getting</a:t>
            </a:r>
            <a:r>
              <a:rPr lang="de-DE" dirty="0"/>
              <a:t> </a:t>
            </a:r>
            <a:r>
              <a:rPr lang="de-DE" dirty="0" err="1"/>
              <a:t>stored</a:t>
            </a:r>
            <a:r>
              <a:rPr lang="de-DE" dirty="0"/>
              <a:t> in </a:t>
            </a:r>
            <a:r>
              <a:rPr lang="de-DE" dirty="0" err="1"/>
              <a:t>the</a:t>
            </a:r>
            <a:r>
              <a:rPr lang="de-DE" dirty="0"/>
              <a:t> </a:t>
            </a:r>
            <a:r>
              <a:rPr lang="de-DE" dirty="0" err="1"/>
              <a:t>matrix</a:t>
            </a:r>
            <a:r>
              <a:rPr lang="de-DE" dirty="0"/>
              <a:t> V</a:t>
            </a:r>
          </a:p>
          <a:p>
            <a:pPr marL="171450" indent="-171450">
              <a:buFont typeface="Arial" panose="020B0604020202020204" pitchFamily="34" charset="0"/>
              <a:buChar char="•"/>
            </a:pPr>
            <a:r>
              <a:rPr lang="de-DE" dirty="0" err="1"/>
              <a:t>Therefore</a:t>
            </a:r>
            <a:r>
              <a:rPr lang="de-DE" dirty="0"/>
              <a:t> i </a:t>
            </a:r>
            <a:r>
              <a:rPr lang="de-DE" dirty="0" err="1"/>
              <a:t>use</a:t>
            </a:r>
            <a:r>
              <a:rPr lang="de-DE" dirty="0"/>
              <a:t> </a:t>
            </a:r>
            <a:r>
              <a:rPr lang="de-DE" dirty="0" err="1"/>
              <a:t>the</a:t>
            </a:r>
            <a:r>
              <a:rPr lang="de-DE" dirty="0"/>
              <a:t> </a:t>
            </a:r>
            <a:r>
              <a:rPr lang="de-DE" dirty="0" err="1"/>
              <a:t>previous</a:t>
            </a:r>
            <a:r>
              <a:rPr lang="de-DE" dirty="0"/>
              <a:t> </a:t>
            </a:r>
            <a:r>
              <a:rPr lang="de-DE" dirty="0" err="1"/>
              <a:t>stated</a:t>
            </a:r>
            <a:r>
              <a:rPr lang="de-DE" dirty="0"/>
              <a:t> </a:t>
            </a:r>
            <a:r>
              <a:rPr lang="de-DE" dirty="0" err="1"/>
              <a:t>backwards</a:t>
            </a:r>
            <a:r>
              <a:rPr lang="de-DE" dirty="0"/>
              <a:t> </a:t>
            </a:r>
            <a:r>
              <a:rPr lang="de-DE" dirty="0" err="1"/>
              <a:t>iteration</a:t>
            </a:r>
            <a:endParaRPr lang="de-DE" dirty="0"/>
          </a:p>
          <a:p>
            <a:pPr marL="171450" indent="-171450">
              <a:buFont typeface="Arial" panose="020B0604020202020204" pitchFamily="34" charset="0"/>
              <a:buChar char="•"/>
            </a:pPr>
            <a:r>
              <a:rPr lang="de-DE" dirty="0" err="1"/>
              <a:t>I‘ve</a:t>
            </a:r>
            <a:r>
              <a:rPr lang="de-DE" dirty="0"/>
              <a:t> </a:t>
            </a:r>
            <a:r>
              <a:rPr lang="de-DE" dirty="0" err="1"/>
              <a:t>written</a:t>
            </a:r>
            <a:r>
              <a:rPr lang="de-DE" dirty="0"/>
              <a:t> a </a:t>
            </a:r>
            <a:r>
              <a:rPr lang="de-DE" dirty="0" err="1"/>
              <a:t>tool</a:t>
            </a:r>
            <a:r>
              <a:rPr lang="de-DE" dirty="0"/>
              <a:t> </a:t>
            </a:r>
            <a:r>
              <a:rPr lang="de-DE" dirty="0" err="1"/>
              <a:t>that</a:t>
            </a:r>
            <a:r>
              <a:rPr lang="de-DE" dirty="0"/>
              <a:t> </a:t>
            </a:r>
            <a:r>
              <a:rPr lang="de-DE" dirty="0" err="1"/>
              <a:t>directly</a:t>
            </a:r>
            <a:r>
              <a:rPr lang="de-DE" dirty="0"/>
              <a:t> </a:t>
            </a:r>
            <a:r>
              <a:rPr lang="de-DE" dirty="0" err="1"/>
              <a:t>uses</a:t>
            </a:r>
            <a:r>
              <a:rPr lang="de-DE" dirty="0"/>
              <a:t> </a:t>
            </a:r>
            <a:r>
              <a:rPr lang="de-DE" dirty="0" err="1"/>
              <a:t>this</a:t>
            </a:r>
            <a:r>
              <a:rPr lang="de-DE" dirty="0"/>
              <a:t> </a:t>
            </a:r>
            <a:r>
              <a:rPr lang="de-DE" dirty="0" err="1"/>
              <a:t>approach</a:t>
            </a:r>
            <a:endParaRPr lang="de-DE" dirty="0"/>
          </a:p>
          <a:p>
            <a:pPr marL="0" indent="0">
              <a:buFont typeface="Arial" panose="020B0604020202020204" pitchFamily="34" charset="0"/>
              <a:buNone/>
            </a:pPr>
            <a:r>
              <a:rPr lang="de-DE" dirty="0"/>
              <a:t>Show finalcandidate.exe</a:t>
            </a:r>
          </a:p>
          <a:p>
            <a:pPr marL="171450" indent="-171450">
              <a:buFont typeface="Arial" panose="020B0604020202020204" pitchFamily="34" charset="0"/>
              <a:buChar char="•"/>
            </a:pPr>
            <a:r>
              <a:rPr lang="de-DE" dirty="0" err="1"/>
              <a:t>What</a:t>
            </a:r>
            <a:r>
              <a:rPr lang="de-DE" dirty="0"/>
              <a:t> </a:t>
            </a:r>
            <a:r>
              <a:rPr lang="de-DE" dirty="0" err="1"/>
              <a:t>i‘ve</a:t>
            </a:r>
            <a:r>
              <a:rPr lang="de-DE" dirty="0"/>
              <a:t> </a:t>
            </a:r>
            <a:r>
              <a:rPr lang="de-DE" dirty="0" err="1"/>
              <a:t>shown</a:t>
            </a:r>
            <a:r>
              <a:rPr lang="de-DE" dirty="0"/>
              <a:t> </a:t>
            </a:r>
            <a:r>
              <a:rPr lang="de-DE" dirty="0" err="1"/>
              <a:t>can</a:t>
            </a:r>
            <a:r>
              <a:rPr lang="de-DE" dirty="0"/>
              <a:t> </a:t>
            </a:r>
            <a:r>
              <a:rPr lang="de-DE" dirty="0" err="1"/>
              <a:t>be</a:t>
            </a:r>
            <a:r>
              <a:rPr lang="de-DE" dirty="0"/>
              <a:t> </a:t>
            </a:r>
            <a:r>
              <a:rPr lang="de-DE" dirty="0" err="1"/>
              <a:t>expressed</a:t>
            </a:r>
            <a:r>
              <a:rPr lang="de-DE" dirty="0"/>
              <a:t> </a:t>
            </a:r>
            <a:r>
              <a:rPr lang="de-DE" dirty="0" err="1"/>
              <a:t>by</a:t>
            </a:r>
            <a:r>
              <a:rPr lang="de-DE" dirty="0"/>
              <a:t> </a:t>
            </a:r>
            <a:r>
              <a:rPr lang="de-DE" dirty="0" err="1"/>
              <a:t>this</a:t>
            </a:r>
            <a:r>
              <a:rPr lang="de-DE" dirty="0"/>
              <a:t> </a:t>
            </a:r>
            <a:r>
              <a:rPr lang="de-DE" dirty="0" err="1"/>
              <a:t>equations</a:t>
            </a:r>
            <a:endParaRPr lang="de-DE" dirty="0"/>
          </a:p>
          <a:p>
            <a:pPr marL="171450" indent="-171450">
              <a:buFont typeface="Arial" panose="020B0604020202020204" pitchFamily="34" charset="0"/>
              <a:buChar char="•"/>
            </a:pPr>
            <a:r>
              <a:rPr lang="de-DE" dirty="0" err="1"/>
              <a:t>Which</a:t>
            </a:r>
            <a:r>
              <a:rPr lang="de-DE" dirty="0"/>
              <a:t> </a:t>
            </a:r>
            <a:r>
              <a:rPr lang="de-DE" dirty="0" err="1"/>
              <a:t>results</a:t>
            </a:r>
            <a:r>
              <a:rPr lang="de-DE" dirty="0"/>
              <a:t> in </a:t>
            </a:r>
            <a:r>
              <a:rPr lang="de-DE" dirty="0" err="1"/>
              <a:t>the</a:t>
            </a:r>
            <a:r>
              <a:rPr lang="de-DE" dirty="0"/>
              <a:t> </a:t>
            </a:r>
            <a:r>
              <a:rPr lang="de-DE" dirty="0" err="1"/>
              <a:t>value</a:t>
            </a:r>
            <a:r>
              <a:rPr lang="de-DE" dirty="0"/>
              <a:t> </a:t>
            </a:r>
            <a:r>
              <a:rPr lang="de-DE" dirty="0" err="1"/>
              <a:t>grid</a:t>
            </a:r>
            <a:r>
              <a:rPr lang="de-DE" dirty="0"/>
              <a:t> on </a:t>
            </a:r>
            <a:r>
              <a:rPr lang="de-DE" dirty="0" err="1"/>
              <a:t>the</a:t>
            </a:r>
            <a:r>
              <a:rPr lang="de-DE" dirty="0"/>
              <a:t> </a:t>
            </a:r>
            <a:r>
              <a:rPr lang="de-DE" dirty="0" err="1"/>
              <a:t>right</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18</a:t>
            </a:fld>
            <a:endParaRPr lang="de-DE"/>
          </a:p>
        </p:txBody>
      </p:sp>
    </p:spTree>
    <p:extLst>
      <p:ext uri="{BB962C8B-B14F-4D97-AF65-F5344CB8AC3E}">
        <p14:creationId xmlns:p14="http://schemas.microsoft.com/office/powerpoint/2010/main" val="159349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9192A751-5E40-4DDF-8697-5E2FF2679CAC}" type="slidenum">
              <a:rPr lang="de-DE" smtClean="0"/>
              <a:t>19</a:t>
            </a:fld>
            <a:endParaRPr lang="de-DE"/>
          </a:p>
        </p:txBody>
      </p:sp>
    </p:spTree>
    <p:extLst>
      <p:ext uri="{BB962C8B-B14F-4D97-AF65-F5344CB8AC3E}">
        <p14:creationId xmlns:p14="http://schemas.microsoft.com/office/powerpoint/2010/main" val="9749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I will </a:t>
            </a:r>
            <a:r>
              <a:rPr lang="de-DE" dirty="0" err="1"/>
              <a:t>now</a:t>
            </a:r>
            <a:r>
              <a:rPr lang="de-DE" dirty="0"/>
              <a:t> </a:t>
            </a:r>
            <a:r>
              <a:rPr lang="de-DE" dirty="0" err="1"/>
              <a:t>start</a:t>
            </a:r>
            <a:r>
              <a:rPr lang="de-DE" dirty="0"/>
              <a:t> </a:t>
            </a:r>
            <a:r>
              <a:rPr lang="de-DE" dirty="0" err="1"/>
              <a:t>with</a:t>
            </a:r>
            <a:r>
              <a:rPr lang="de-DE" dirty="0"/>
              <a:t> </a:t>
            </a:r>
            <a:r>
              <a:rPr lang="de-DE" dirty="0" err="1"/>
              <a:t>the</a:t>
            </a:r>
            <a:r>
              <a:rPr lang="de-DE" dirty="0"/>
              <a:t> Background and Problem </a:t>
            </a:r>
            <a:r>
              <a:rPr lang="de-DE" dirty="0" err="1"/>
              <a:t>statement</a:t>
            </a:r>
            <a:r>
              <a:rPr lang="de-DE" dirty="0"/>
              <a:t> on </a:t>
            </a:r>
            <a:r>
              <a:rPr lang="de-DE" dirty="0" err="1"/>
              <a:t>which</a:t>
            </a:r>
            <a:r>
              <a:rPr lang="de-DE" dirty="0"/>
              <a:t> </a:t>
            </a:r>
            <a:r>
              <a:rPr lang="de-DE" dirty="0" err="1"/>
              <a:t>my</a:t>
            </a:r>
            <a:r>
              <a:rPr lang="de-DE" dirty="0"/>
              <a:t> </a:t>
            </a:r>
            <a:r>
              <a:rPr lang="de-DE" dirty="0" err="1"/>
              <a:t>topic</a:t>
            </a:r>
            <a:r>
              <a:rPr lang="de-DE" dirty="0"/>
              <a:t> </a:t>
            </a:r>
            <a:r>
              <a:rPr lang="de-DE" dirty="0" err="1"/>
              <a:t>is</a:t>
            </a:r>
            <a:r>
              <a:rPr lang="de-DE" dirty="0"/>
              <a:t> </a:t>
            </a:r>
            <a:r>
              <a:rPr lang="de-DE" dirty="0" err="1"/>
              <a:t>based</a:t>
            </a:r>
            <a:endParaRPr lang="de-DE" dirty="0"/>
          </a:p>
          <a:p>
            <a:pPr marL="171450" indent="-171450">
              <a:buFont typeface="Arial" panose="020B0604020202020204" pitchFamily="34" charset="0"/>
              <a:buChar char="•"/>
            </a:pPr>
            <a:r>
              <a:rPr lang="de-DE" dirty="0"/>
              <a:t>And will </a:t>
            </a:r>
            <a:r>
              <a:rPr lang="de-DE" dirty="0" err="1"/>
              <a:t>then</a:t>
            </a:r>
            <a:r>
              <a:rPr lang="de-DE" dirty="0"/>
              <a:t> </a:t>
            </a:r>
            <a:r>
              <a:rPr lang="de-DE" dirty="0" err="1"/>
              <a:t>go</a:t>
            </a:r>
            <a:r>
              <a:rPr lang="de-DE" dirty="0"/>
              <a:t> on </a:t>
            </a:r>
            <a:r>
              <a:rPr lang="de-DE" dirty="0" err="1"/>
              <a:t>with</a:t>
            </a:r>
            <a:r>
              <a:rPr lang="de-DE" dirty="0"/>
              <a:t> </a:t>
            </a:r>
            <a:r>
              <a:rPr lang="de-DE" dirty="0" err="1"/>
              <a:t>the</a:t>
            </a:r>
            <a:r>
              <a:rPr lang="de-DE" dirty="0"/>
              <a:t> </a:t>
            </a:r>
            <a:r>
              <a:rPr lang="de-DE" dirty="0" err="1"/>
              <a:t>fundamentals</a:t>
            </a:r>
            <a:r>
              <a:rPr lang="de-DE" dirty="0"/>
              <a:t> </a:t>
            </a:r>
            <a:r>
              <a:rPr lang="de-DE" dirty="0" err="1"/>
              <a:t>of</a:t>
            </a:r>
            <a:r>
              <a:rPr lang="de-DE" dirty="0"/>
              <a:t> Dynamic </a:t>
            </a:r>
            <a:r>
              <a:rPr lang="de-DE" dirty="0" err="1"/>
              <a:t>Programming</a:t>
            </a:r>
            <a:r>
              <a:rPr lang="de-DE" dirty="0"/>
              <a:t>,</a:t>
            </a:r>
          </a:p>
          <a:p>
            <a:pPr marL="628650" lvl="1" indent="-171450">
              <a:buFont typeface="Arial" panose="020B0604020202020204" pitchFamily="34" charset="0"/>
              <a:buChar char="•"/>
            </a:pPr>
            <a:r>
              <a:rPr lang="de-DE" dirty="0" err="1"/>
              <a:t>Which</a:t>
            </a:r>
            <a:r>
              <a:rPr lang="de-DE" dirty="0"/>
              <a:t> </a:t>
            </a:r>
            <a:r>
              <a:rPr lang="de-DE" dirty="0" err="1"/>
              <a:t>is</a:t>
            </a:r>
            <a:r>
              <a:rPr lang="de-DE" dirty="0"/>
              <a:t> </a:t>
            </a:r>
            <a:r>
              <a:rPr lang="de-DE" dirty="0" err="1"/>
              <a:t>the</a:t>
            </a:r>
            <a:r>
              <a:rPr lang="de-DE" dirty="0"/>
              <a:t> </a:t>
            </a:r>
            <a:r>
              <a:rPr lang="de-DE" dirty="0" err="1"/>
              <a:t>mathematical</a:t>
            </a:r>
            <a:r>
              <a:rPr lang="de-DE" dirty="0"/>
              <a:t> </a:t>
            </a:r>
            <a:r>
              <a:rPr lang="de-DE" dirty="0" err="1"/>
              <a:t>method</a:t>
            </a:r>
            <a:r>
              <a:rPr lang="de-DE" dirty="0"/>
              <a:t> i </a:t>
            </a:r>
            <a:r>
              <a:rPr lang="de-DE" dirty="0" err="1"/>
              <a:t>used</a:t>
            </a:r>
            <a:r>
              <a:rPr lang="de-DE" dirty="0"/>
              <a:t> to </a:t>
            </a:r>
            <a:r>
              <a:rPr lang="de-DE" dirty="0" err="1"/>
              <a:t>tackle</a:t>
            </a:r>
            <a:r>
              <a:rPr lang="de-DE" dirty="0"/>
              <a:t> </a:t>
            </a:r>
            <a:r>
              <a:rPr lang="de-DE" dirty="0" err="1"/>
              <a:t>my</a:t>
            </a:r>
            <a:r>
              <a:rPr lang="de-DE" dirty="0"/>
              <a:t> </a:t>
            </a:r>
            <a:r>
              <a:rPr lang="de-DE" dirty="0" err="1"/>
              <a:t>problem</a:t>
            </a:r>
            <a:endParaRPr lang="de-DE" dirty="0"/>
          </a:p>
          <a:p>
            <a:pPr marL="171450" indent="-171450">
              <a:buFont typeface="Arial" panose="020B0604020202020204" pitchFamily="34" charset="0"/>
              <a:buChar char="•"/>
            </a:pPr>
            <a:r>
              <a:rPr lang="de-DE" dirty="0" err="1"/>
              <a:t>For</a:t>
            </a:r>
            <a:r>
              <a:rPr lang="de-DE" dirty="0"/>
              <a:t> </a:t>
            </a:r>
            <a:r>
              <a:rPr lang="de-DE" dirty="0" err="1"/>
              <a:t>that</a:t>
            </a:r>
            <a:r>
              <a:rPr lang="de-DE" dirty="0"/>
              <a:t> i will </a:t>
            </a:r>
            <a:r>
              <a:rPr lang="de-DE" dirty="0" err="1"/>
              <a:t>be</a:t>
            </a:r>
            <a:r>
              <a:rPr lang="de-DE" dirty="0"/>
              <a:t> </a:t>
            </a:r>
            <a:r>
              <a:rPr lang="de-DE" dirty="0" err="1"/>
              <a:t>introducing</a:t>
            </a:r>
            <a:r>
              <a:rPr lang="de-DE" dirty="0"/>
              <a:t> </a:t>
            </a:r>
            <a:r>
              <a:rPr lang="de-DE" dirty="0" err="1"/>
              <a:t>the</a:t>
            </a:r>
            <a:r>
              <a:rPr lang="de-DE" dirty="0"/>
              <a:t> </a:t>
            </a:r>
            <a:r>
              <a:rPr lang="de-DE" dirty="0" err="1"/>
              <a:t>necessary</a:t>
            </a:r>
            <a:r>
              <a:rPr lang="de-DE" dirty="0"/>
              <a:t> </a:t>
            </a:r>
            <a:r>
              <a:rPr lang="de-DE" dirty="0" err="1"/>
              <a:t>dynamic</a:t>
            </a:r>
            <a:r>
              <a:rPr lang="de-DE" dirty="0"/>
              <a:t> </a:t>
            </a:r>
            <a:r>
              <a:rPr lang="de-DE" dirty="0" err="1"/>
              <a:t>programming</a:t>
            </a:r>
            <a:r>
              <a:rPr lang="de-DE" dirty="0"/>
              <a:t> </a:t>
            </a:r>
            <a:r>
              <a:rPr lang="de-DE" dirty="0" err="1"/>
              <a:t>equations</a:t>
            </a:r>
            <a:endParaRPr lang="de-DE" dirty="0"/>
          </a:p>
          <a:p>
            <a:pPr marL="171450" indent="-171450">
              <a:buFont typeface="Arial" panose="020B0604020202020204" pitchFamily="34" charset="0"/>
              <a:buChar char="•"/>
            </a:pPr>
            <a:r>
              <a:rPr lang="de-DE" dirty="0"/>
              <a:t>And will </a:t>
            </a:r>
            <a:r>
              <a:rPr lang="de-DE" dirty="0" err="1"/>
              <a:t>later</a:t>
            </a:r>
            <a:r>
              <a:rPr lang="de-DE" dirty="0"/>
              <a:t> on </a:t>
            </a:r>
            <a:r>
              <a:rPr lang="de-DE" dirty="0" err="1"/>
              <a:t>come</a:t>
            </a:r>
            <a:r>
              <a:rPr lang="de-DE" dirty="0"/>
              <a:t> to </a:t>
            </a:r>
            <a:r>
              <a:rPr lang="de-DE" dirty="0" err="1"/>
              <a:t>some</a:t>
            </a:r>
            <a:r>
              <a:rPr lang="de-DE" dirty="0"/>
              <a:t> </a:t>
            </a:r>
            <a:r>
              <a:rPr lang="de-DE" dirty="0" err="1"/>
              <a:t>related</a:t>
            </a:r>
            <a:r>
              <a:rPr lang="de-DE" dirty="0"/>
              <a:t> </a:t>
            </a:r>
            <a:r>
              <a:rPr lang="de-DE" dirty="0" err="1"/>
              <a:t>work</a:t>
            </a:r>
            <a:r>
              <a:rPr lang="de-DE" dirty="0"/>
              <a:t> and </a:t>
            </a:r>
            <a:r>
              <a:rPr lang="de-DE" dirty="0" err="1"/>
              <a:t>use</a:t>
            </a:r>
            <a:r>
              <a:rPr lang="de-DE" dirty="0"/>
              <a:t> </a:t>
            </a:r>
            <a:r>
              <a:rPr lang="de-DE" dirty="0" err="1"/>
              <a:t>cases</a:t>
            </a:r>
            <a:r>
              <a:rPr lang="de-DE" dirty="0"/>
              <a:t> </a:t>
            </a:r>
            <a:r>
              <a:rPr lang="de-DE" dirty="0" err="1"/>
              <a:t>of</a:t>
            </a:r>
            <a:r>
              <a:rPr lang="de-DE" dirty="0"/>
              <a:t> DP in Robot </a:t>
            </a:r>
            <a:r>
              <a:rPr lang="de-DE" dirty="0" err="1"/>
              <a:t>motion</a:t>
            </a:r>
            <a:r>
              <a:rPr lang="de-DE" dirty="0"/>
              <a:t> </a:t>
            </a:r>
            <a:r>
              <a:rPr lang="de-DE" dirty="0" err="1"/>
              <a:t>planning</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a:t>
            </a:fld>
            <a:endParaRPr lang="de-DE"/>
          </a:p>
        </p:txBody>
      </p:sp>
    </p:spTree>
    <p:extLst>
      <p:ext uri="{BB962C8B-B14F-4D97-AF65-F5344CB8AC3E}">
        <p14:creationId xmlns:p14="http://schemas.microsoft.com/office/powerpoint/2010/main" val="373077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t>
            </a:r>
            <a:r>
              <a:rPr lang="de-DE" dirty="0" err="1"/>
              <a:t>when</a:t>
            </a:r>
            <a:r>
              <a:rPr lang="de-DE" dirty="0"/>
              <a:t> </a:t>
            </a:r>
            <a:r>
              <a:rPr lang="de-DE" dirty="0" err="1"/>
              <a:t>defining</a:t>
            </a:r>
            <a:r>
              <a:rPr lang="de-DE" dirty="0"/>
              <a:t> </a:t>
            </a:r>
            <a:r>
              <a:rPr lang="de-DE" dirty="0" err="1"/>
              <a:t>it</a:t>
            </a:r>
            <a:r>
              <a:rPr lang="de-DE" dirty="0"/>
              <a:t> </a:t>
            </a:r>
            <a:r>
              <a:rPr lang="de-DE" dirty="0" err="1"/>
              <a:t>recursive</a:t>
            </a:r>
            <a:r>
              <a:rPr lang="de-DE" dirty="0"/>
              <a:t> </a:t>
            </a:r>
            <a:r>
              <a:rPr lang="de-DE" dirty="0" err="1"/>
              <a:t>we</a:t>
            </a:r>
            <a:r>
              <a:rPr lang="de-DE" dirty="0"/>
              <a:t> </a:t>
            </a:r>
            <a:r>
              <a:rPr lang="de-DE" dirty="0" err="1"/>
              <a:t>have</a:t>
            </a:r>
            <a:r>
              <a:rPr lang="de-DE" dirty="0"/>
              <a:t> </a:t>
            </a:r>
            <a:r>
              <a:rPr lang="de-DE" dirty="0" err="1"/>
              <a:t>again</a:t>
            </a:r>
            <a:r>
              <a:rPr lang="de-DE" dirty="0"/>
              <a:t> </a:t>
            </a:r>
            <a:r>
              <a:rPr lang="de-DE" dirty="0" err="1"/>
              <a:t>the</a:t>
            </a:r>
            <a:r>
              <a:rPr lang="de-DE" dirty="0"/>
              <a:t> </a:t>
            </a:r>
            <a:r>
              <a:rPr lang="de-DE" dirty="0" err="1"/>
              <a:t>two</a:t>
            </a:r>
            <a:r>
              <a:rPr lang="de-DE" dirty="0"/>
              <a:t> trivial </a:t>
            </a:r>
            <a:r>
              <a:rPr lang="de-DE" dirty="0" err="1"/>
              <a:t>cases</a:t>
            </a:r>
            <a:endParaRPr lang="de-DE" dirty="0"/>
          </a:p>
          <a:p>
            <a:pPr marL="171450" indent="-171450">
              <a:buFont typeface="Arial" panose="020B0604020202020204" pitchFamily="34" charset="0"/>
              <a:buChar char="•"/>
            </a:pPr>
            <a:r>
              <a:rPr lang="de-DE" dirty="0"/>
              <a:t>And </a:t>
            </a:r>
            <a:r>
              <a:rPr lang="de-DE" dirty="0" err="1"/>
              <a:t>now</a:t>
            </a:r>
            <a:r>
              <a:rPr lang="de-DE" dirty="0"/>
              <a:t> </a:t>
            </a:r>
            <a:r>
              <a:rPr lang="de-DE" dirty="0" err="1"/>
              <a:t>the</a:t>
            </a:r>
            <a:r>
              <a:rPr lang="de-DE" dirty="0"/>
              <a:t> non trivial </a:t>
            </a:r>
            <a:r>
              <a:rPr lang="de-DE" dirty="0" err="1"/>
              <a:t>case</a:t>
            </a:r>
            <a:r>
              <a:rPr lang="de-DE" dirty="0"/>
              <a:t> </a:t>
            </a:r>
            <a:r>
              <a:rPr lang="de-DE" dirty="0" err="1"/>
              <a:t>resulting</a:t>
            </a:r>
            <a:r>
              <a:rPr lang="de-DE" dirty="0"/>
              <a:t> </a:t>
            </a:r>
            <a:r>
              <a:rPr lang="de-DE" dirty="0" err="1"/>
              <a:t>from</a:t>
            </a:r>
            <a:r>
              <a:rPr lang="de-DE" dirty="0"/>
              <a:t> </a:t>
            </a:r>
            <a:r>
              <a:rPr lang="de-DE" dirty="0" err="1"/>
              <a:t>the</a:t>
            </a:r>
            <a:r>
              <a:rPr lang="de-DE" dirty="0"/>
              <a:t> </a:t>
            </a:r>
            <a:r>
              <a:rPr lang="de-DE" dirty="0" err="1"/>
              <a:t>previous</a:t>
            </a:r>
            <a:r>
              <a:rPr lang="de-DE" dirty="0"/>
              <a:t> </a:t>
            </a:r>
            <a:r>
              <a:rPr lang="de-DE" dirty="0" err="1"/>
              <a:t>calculated</a:t>
            </a:r>
            <a:r>
              <a:rPr lang="de-DE" dirty="0"/>
              <a:t> </a:t>
            </a:r>
            <a:r>
              <a:rPr lang="de-DE" dirty="0" err="1"/>
              <a:t>value</a:t>
            </a:r>
            <a:r>
              <a:rPr lang="de-DE" dirty="0"/>
              <a:t> </a:t>
            </a:r>
            <a:r>
              <a:rPr lang="de-DE" dirty="0" err="1"/>
              <a:t>grid</a:t>
            </a:r>
            <a:endParaRPr lang="de-DE" dirty="0"/>
          </a:p>
          <a:p>
            <a:pPr marL="171450" indent="-171450">
              <a:buFont typeface="Arial" panose="020B0604020202020204" pitchFamily="34" charset="0"/>
              <a:buChar char="•"/>
            </a:pPr>
            <a:r>
              <a:rPr lang="de-DE" dirty="0"/>
              <a:t>The </a:t>
            </a:r>
            <a:r>
              <a:rPr lang="de-DE" dirty="0" err="1"/>
              <a:t>value</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by</a:t>
            </a:r>
            <a:r>
              <a:rPr lang="de-DE" dirty="0"/>
              <a:t> </a:t>
            </a:r>
            <a:r>
              <a:rPr lang="de-DE" dirty="0" err="1"/>
              <a:t>looking</a:t>
            </a:r>
            <a:r>
              <a:rPr lang="de-DE" dirty="0"/>
              <a:t> at </a:t>
            </a:r>
            <a:r>
              <a:rPr lang="de-DE" dirty="0" err="1"/>
              <a:t>the</a:t>
            </a:r>
            <a:r>
              <a:rPr lang="de-DE" dirty="0"/>
              <a:t> </a:t>
            </a:r>
            <a:r>
              <a:rPr lang="de-DE" dirty="0" err="1"/>
              <a:t>positions</a:t>
            </a:r>
            <a:r>
              <a:rPr lang="de-DE" dirty="0"/>
              <a:t> </a:t>
            </a:r>
            <a:r>
              <a:rPr lang="de-DE" dirty="0" err="1"/>
              <a:t>around</a:t>
            </a:r>
            <a:r>
              <a:rPr lang="de-DE" dirty="0"/>
              <a:t> </a:t>
            </a:r>
            <a:r>
              <a:rPr lang="de-DE" dirty="0" err="1"/>
              <a:t>it</a:t>
            </a:r>
            <a:endParaRPr lang="de-DE" dirty="0"/>
          </a:p>
          <a:p>
            <a:pPr marL="171450" indent="-171450">
              <a:buFont typeface="Arial" panose="020B0604020202020204" pitchFamily="34" charset="0"/>
              <a:buChar char="•"/>
            </a:pPr>
            <a:r>
              <a:rPr lang="de-DE" dirty="0" err="1"/>
              <a:t>For</a:t>
            </a:r>
            <a:r>
              <a:rPr lang="de-DE" dirty="0"/>
              <a:t> </a:t>
            </a:r>
            <a:r>
              <a:rPr lang="de-DE" dirty="0" err="1"/>
              <a:t>finding</a:t>
            </a:r>
            <a:r>
              <a:rPr lang="de-DE" dirty="0"/>
              <a:t> </a:t>
            </a:r>
            <a:r>
              <a:rPr lang="de-DE" dirty="0" err="1"/>
              <a:t>the</a:t>
            </a:r>
            <a:r>
              <a:rPr lang="de-DE" dirty="0"/>
              <a:t> </a:t>
            </a:r>
            <a:r>
              <a:rPr lang="de-DE" dirty="0" err="1"/>
              <a:t>shortest</a:t>
            </a:r>
            <a:r>
              <a:rPr lang="de-DE" dirty="0"/>
              <a:t> </a:t>
            </a:r>
            <a:r>
              <a:rPr lang="de-DE" dirty="0" err="1"/>
              <a:t>path</a:t>
            </a:r>
            <a:r>
              <a:rPr lang="de-DE" dirty="0"/>
              <a:t> </a:t>
            </a:r>
            <a:r>
              <a:rPr lang="de-DE" dirty="0" err="1"/>
              <a:t>we</a:t>
            </a:r>
            <a:r>
              <a:rPr lang="de-DE" dirty="0"/>
              <a:t> </a:t>
            </a:r>
            <a:r>
              <a:rPr lang="de-DE" dirty="0" err="1"/>
              <a:t>always</a:t>
            </a:r>
            <a:r>
              <a:rPr lang="de-DE" dirty="0"/>
              <a:t> follow </a:t>
            </a:r>
            <a:r>
              <a:rPr lang="de-DE" dirty="0" err="1"/>
              <a:t>the</a:t>
            </a:r>
            <a:r>
              <a:rPr lang="de-DE" dirty="0"/>
              <a:t> </a:t>
            </a:r>
            <a:r>
              <a:rPr lang="de-DE" dirty="0" err="1"/>
              <a:t>biggest</a:t>
            </a:r>
            <a:r>
              <a:rPr lang="de-DE" dirty="0"/>
              <a:t> </a:t>
            </a:r>
            <a:r>
              <a:rPr lang="de-DE" dirty="0" err="1"/>
              <a:t>step</a:t>
            </a:r>
            <a:r>
              <a:rPr lang="de-DE" dirty="0"/>
              <a:t> in </a:t>
            </a:r>
            <a:r>
              <a:rPr lang="de-DE" dirty="0" err="1"/>
              <a:t>values</a:t>
            </a:r>
            <a:endParaRPr lang="de-DE" dirty="0"/>
          </a:p>
          <a:p>
            <a:pPr marL="171450" indent="-171450">
              <a:buFont typeface="Arial" panose="020B0604020202020204" pitchFamily="34" charset="0"/>
              <a:buChar char="•"/>
            </a:pPr>
            <a:r>
              <a:rPr lang="de-DE" dirty="0" err="1"/>
              <a:t>With</a:t>
            </a:r>
            <a:r>
              <a:rPr lang="de-DE" dirty="0"/>
              <a:t> </a:t>
            </a:r>
            <a:r>
              <a:rPr lang="de-DE" dirty="0" err="1"/>
              <a:t>that</a:t>
            </a:r>
            <a:r>
              <a:rPr lang="de-DE" dirty="0"/>
              <a:t> </a:t>
            </a:r>
            <a:r>
              <a:rPr lang="de-DE" dirty="0" err="1"/>
              <a:t>we</a:t>
            </a:r>
            <a:r>
              <a:rPr lang="de-DE" dirty="0"/>
              <a:t> </a:t>
            </a:r>
            <a:r>
              <a:rPr lang="de-DE" dirty="0" err="1"/>
              <a:t>ensure</a:t>
            </a:r>
            <a:r>
              <a:rPr lang="de-DE" dirty="0"/>
              <a:t> </a:t>
            </a:r>
            <a:r>
              <a:rPr lang="de-DE" dirty="0" err="1"/>
              <a:t>that</a:t>
            </a:r>
            <a:r>
              <a:rPr lang="de-DE" dirty="0"/>
              <a:t> after </a:t>
            </a:r>
            <a:r>
              <a:rPr lang="de-DE" dirty="0" err="1"/>
              <a:t>every</a:t>
            </a:r>
            <a:r>
              <a:rPr lang="de-DE" dirty="0"/>
              <a:t> </a:t>
            </a:r>
            <a:r>
              <a:rPr lang="de-DE" dirty="0" err="1"/>
              <a:t>decision</a:t>
            </a:r>
            <a:r>
              <a:rPr lang="de-DE" dirty="0"/>
              <a:t> </a:t>
            </a:r>
            <a:r>
              <a:rPr lang="de-DE" dirty="0" err="1"/>
              <a:t>we</a:t>
            </a:r>
            <a:r>
              <a:rPr lang="de-DE" dirty="0"/>
              <a:t> </a:t>
            </a:r>
            <a:r>
              <a:rPr lang="de-DE" dirty="0" err="1"/>
              <a:t>minimize</a:t>
            </a:r>
            <a:r>
              <a:rPr lang="de-DE" dirty="0"/>
              <a:t> </a:t>
            </a:r>
            <a:r>
              <a:rPr lang="de-DE" dirty="0" err="1"/>
              <a:t>the</a:t>
            </a:r>
            <a:r>
              <a:rPr lang="de-DE" dirty="0"/>
              <a:t> </a:t>
            </a:r>
            <a:r>
              <a:rPr lang="de-DE" dirty="0" err="1"/>
              <a:t>length</a:t>
            </a:r>
            <a:r>
              <a:rPr lang="de-DE" dirty="0"/>
              <a:t> </a:t>
            </a:r>
            <a:r>
              <a:rPr lang="de-DE" dirty="0" err="1"/>
              <a:t>of</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endParaRPr lang="de-DE" dirty="0"/>
          </a:p>
          <a:p>
            <a:pPr marL="171450" indent="-171450">
              <a:buFont typeface="Arial" panose="020B0604020202020204" pitchFamily="34" charset="0"/>
              <a:buChar char="•"/>
            </a:pPr>
            <a:r>
              <a:rPr lang="de-DE" dirty="0" err="1"/>
              <a:t>Defined</a:t>
            </a:r>
            <a:r>
              <a:rPr lang="de-DE" dirty="0"/>
              <a:t> </a:t>
            </a:r>
            <a:r>
              <a:rPr lang="de-DE" dirty="0" err="1"/>
              <a:t>as</a:t>
            </a:r>
            <a:r>
              <a:rPr lang="de-DE" dirty="0"/>
              <a:t> </a:t>
            </a:r>
            <a:r>
              <a:rPr lang="de-DE" dirty="0" err="1"/>
              <a:t>recursive</a:t>
            </a:r>
            <a:r>
              <a:rPr lang="de-DE" dirty="0"/>
              <a:t> </a:t>
            </a:r>
            <a:r>
              <a:rPr lang="de-DE" dirty="0" err="1"/>
              <a:t>function</a:t>
            </a:r>
            <a:r>
              <a:rPr lang="de-DE" dirty="0"/>
              <a:t> </a:t>
            </a:r>
            <a:r>
              <a:rPr lang="de-DE" dirty="0" err="1"/>
              <a:t>we</a:t>
            </a:r>
            <a:r>
              <a:rPr lang="de-DE" dirty="0"/>
              <a:t> </a:t>
            </a:r>
            <a:r>
              <a:rPr lang="de-DE" dirty="0" err="1"/>
              <a:t>calculate</a:t>
            </a:r>
            <a:r>
              <a:rPr lang="de-DE" dirty="0"/>
              <a:t> </a:t>
            </a:r>
            <a:r>
              <a:rPr lang="de-DE" dirty="0" err="1"/>
              <a:t>the</a:t>
            </a:r>
            <a:r>
              <a:rPr lang="de-DE" dirty="0"/>
              <a:t> </a:t>
            </a:r>
            <a:r>
              <a:rPr lang="de-DE" dirty="0" err="1"/>
              <a:t>value</a:t>
            </a:r>
            <a:r>
              <a:rPr lang="de-DE" dirty="0"/>
              <a:t> </a:t>
            </a:r>
            <a:r>
              <a:rPr lang="de-DE" dirty="0" err="1"/>
              <a:t>as</a:t>
            </a:r>
            <a:r>
              <a:rPr lang="de-DE" dirty="0"/>
              <a:t> </a:t>
            </a:r>
            <a:r>
              <a:rPr lang="de-DE" dirty="0" err="1"/>
              <a:t>th</a:t>
            </a:r>
            <a:r>
              <a:rPr lang="de-DE" dirty="0"/>
              <a:t> </a:t>
            </a:r>
            <a:r>
              <a:rPr lang="de-DE" dirty="0" err="1"/>
              <a:t>eminimum</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and </a:t>
            </a:r>
            <a:r>
              <a:rPr lang="de-DE" dirty="0" err="1"/>
              <a:t>the</a:t>
            </a:r>
            <a:r>
              <a:rPr lang="de-DE" dirty="0"/>
              <a:t> </a:t>
            </a:r>
            <a:r>
              <a:rPr lang="de-DE" dirty="0" err="1"/>
              <a:t>value</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Thereof</a:t>
            </a:r>
            <a:r>
              <a:rPr lang="de-DE" dirty="0"/>
              <a:t> </a:t>
            </a:r>
            <a:r>
              <a:rPr lang="de-DE" dirty="0" err="1"/>
              <a:t>recursively</a:t>
            </a:r>
            <a:r>
              <a:rPr lang="de-DE" dirty="0"/>
              <a:t> </a:t>
            </a:r>
            <a:r>
              <a:rPr lang="de-DE" dirty="0" err="1"/>
              <a:t>spreading</a:t>
            </a:r>
            <a:r>
              <a:rPr lang="de-DE" dirty="0"/>
              <a:t> in </a:t>
            </a:r>
            <a:r>
              <a:rPr lang="de-DE" dirty="0" err="1"/>
              <a:t>the</a:t>
            </a:r>
            <a:r>
              <a:rPr lang="de-DE" dirty="0"/>
              <a:t> </a:t>
            </a:r>
            <a:r>
              <a:rPr lang="de-DE" dirty="0" err="1"/>
              <a:t>maze</a:t>
            </a:r>
            <a:r>
              <a:rPr lang="de-DE" dirty="0"/>
              <a:t> and </a:t>
            </a:r>
            <a:r>
              <a:rPr lang="de-DE" dirty="0" err="1"/>
              <a:t>returning</a:t>
            </a:r>
            <a:r>
              <a:rPr lang="de-DE" dirty="0"/>
              <a:t> </a:t>
            </a:r>
            <a:r>
              <a:rPr lang="de-DE" dirty="0" err="1"/>
              <a:t>the</a:t>
            </a:r>
            <a:r>
              <a:rPr lang="de-DE" dirty="0"/>
              <a:t> </a:t>
            </a:r>
            <a:r>
              <a:rPr lang="de-DE" dirty="0" err="1"/>
              <a:t>value</a:t>
            </a:r>
            <a:r>
              <a:rPr lang="de-DE" dirty="0"/>
              <a:t> </a:t>
            </a:r>
            <a:r>
              <a:rPr lang="de-DE" dirty="0" err="1"/>
              <a:t>if</a:t>
            </a:r>
            <a:r>
              <a:rPr lang="de-DE" dirty="0"/>
              <a:t> a </a:t>
            </a:r>
            <a:r>
              <a:rPr lang="de-DE" dirty="0" err="1"/>
              <a:t>goal</a:t>
            </a:r>
            <a:r>
              <a:rPr lang="de-DE" dirty="0"/>
              <a:t> </a:t>
            </a:r>
            <a:r>
              <a:rPr lang="de-DE" dirty="0" err="1"/>
              <a:t>or</a:t>
            </a:r>
            <a:r>
              <a:rPr lang="de-DE" dirty="0"/>
              <a:t> a wall </a:t>
            </a:r>
            <a:r>
              <a:rPr lang="de-DE" dirty="0" err="1"/>
              <a:t>is</a:t>
            </a:r>
            <a:r>
              <a:rPr lang="de-DE" dirty="0"/>
              <a:t> </a:t>
            </a:r>
            <a:r>
              <a:rPr lang="de-DE" dirty="0" err="1"/>
              <a:t>found</a:t>
            </a:r>
            <a:endParaRPr lang="de-DE" dirty="0"/>
          </a:p>
          <a:p>
            <a:pPr marL="171450" indent="-171450">
              <a:buFont typeface="Arial" panose="020B0604020202020204" pitchFamily="34" charset="0"/>
              <a:buChar char="•"/>
            </a:pPr>
            <a:r>
              <a:rPr lang="de-DE" dirty="0"/>
              <a:t>This </a:t>
            </a:r>
            <a:r>
              <a:rPr lang="de-DE" dirty="0" err="1"/>
              <a:t>solves</a:t>
            </a:r>
            <a:r>
              <a:rPr lang="de-DE" dirty="0"/>
              <a:t> </a:t>
            </a:r>
            <a:r>
              <a:rPr lang="de-DE" dirty="0" err="1"/>
              <a:t>the</a:t>
            </a:r>
            <a:r>
              <a:rPr lang="de-DE" dirty="0"/>
              <a:t> </a:t>
            </a:r>
            <a:r>
              <a:rPr lang="de-DE" dirty="0" err="1"/>
              <a:t>Bellman</a:t>
            </a:r>
            <a:r>
              <a:rPr lang="de-DE" dirty="0"/>
              <a:t> </a:t>
            </a:r>
            <a:r>
              <a:rPr lang="de-DE" dirty="0" err="1"/>
              <a:t>equation</a:t>
            </a:r>
            <a:r>
              <a:rPr lang="de-DE" dirty="0"/>
              <a:t> </a:t>
            </a:r>
          </a:p>
        </p:txBody>
      </p:sp>
      <p:sp>
        <p:nvSpPr>
          <p:cNvPr id="4" name="Foliennummernplatzhalter 3"/>
          <p:cNvSpPr>
            <a:spLocks noGrp="1"/>
          </p:cNvSpPr>
          <p:nvPr>
            <p:ph type="sldNum" sz="quarter" idx="10"/>
          </p:nvPr>
        </p:nvSpPr>
        <p:spPr/>
        <p:txBody>
          <a:bodyPr/>
          <a:lstStyle/>
          <a:p>
            <a:fld id="{9192A751-5E40-4DDF-8697-5E2FF2679CAC}" type="slidenum">
              <a:rPr lang="de-DE" smtClean="0"/>
              <a:t>20</a:t>
            </a:fld>
            <a:endParaRPr lang="de-DE"/>
          </a:p>
        </p:txBody>
      </p:sp>
    </p:spTree>
    <p:extLst>
      <p:ext uri="{BB962C8B-B14F-4D97-AF65-F5344CB8AC3E}">
        <p14:creationId xmlns:p14="http://schemas.microsoft.com/office/powerpoint/2010/main" val="1224731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With</a:t>
            </a:r>
            <a:r>
              <a:rPr lang="de-DE" dirty="0"/>
              <a:t> </a:t>
            </a:r>
            <a:r>
              <a:rPr lang="de-DE" dirty="0" err="1"/>
              <a:t>the</a:t>
            </a:r>
            <a:r>
              <a:rPr lang="de-DE" dirty="0"/>
              <a:t> </a:t>
            </a:r>
            <a:r>
              <a:rPr lang="de-DE" dirty="0" err="1"/>
              <a:t>value</a:t>
            </a:r>
            <a:r>
              <a:rPr lang="de-DE" dirty="0"/>
              <a:t> </a:t>
            </a:r>
            <a:r>
              <a:rPr lang="de-DE" dirty="0" err="1"/>
              <a:t>function</a:t>
            </a:r>
            <a:r>
              <a:rPr lang="de-DE" dirty="0"/>
              <a:t> </a:t>
            </a:r>
            <a:r>
              <a:rPr lang="de-DE" dirty="0" err="1"/>
              <a:t>calculated</a:t>
            </a:r>
            <a:r>
              <a:rPr lang="de-DE" dirty="0"/>
              <a:t> and </a:t>
            </a:r>
            <a:r>
              <a:rPr lang="de-DE" dirty="0" err="1"/>
              <a:t>the</a:t>
            </a:r>
            <a:r>
              <a:rPr lang="de-DE" dirty="0"/>
              <a:t> </a:t>
            </a:r>
            <a:r>
              <a:rPr lang="de-DE" dirty="0" err="1"/>
              <a:t>results</a:t>
            </a:r>
            <a:r>
              <a:rPr lang="de-DE" dirty="0"/>
              <a:t> </a:t>
            </a:r>
            <a:r>
              <a:rPr lang="de-DE" dirty="0" err="1"/>
              <a:t>stored</a:t>
            </a:r>
            <a:r>
              <a:rPr lang="de-DE" dirty="0"/>
              <a:t> in </a:t>
            </a:r>
            <a:r>
              <a:rPr lang="de-DE" dirty="0" err="1"/>
              <a:t>the</a:t>
            </a:r>
            <a:r>
              <a:rPr lang="de-DE" dirty="0"/>
              <a:t> </a:t>
            </a:r>
            <a:r>
              <a:rPr lang="de-DE" dirty="0" err="1"/>
              <a:t>memoization</a:t>
            </a:r>
            <a:r>
              <a:rPr lang="de-DE" dirty="0"/>
              <a:t> </a:t>
            </a:r>
            <a:r>
              <a:rPr lang="de-DE" dirty="0" err="1"/>
              <a:t>table</a:t>
            </a:r>
            <a:r>
              <a:rPr lang="de-DE" dirty="0"/>
              <a:t> V</a:t>
            </a:r>
          </a:p>
          <a:p>
            <a:pPr marL="171450" indent="-171450">
              <a:buFont typeface="Arial" panose="020B0604020202020204" pitchFamily="34" charset="0"/>
              <a:buChar char="•"/>
            </a:pPr>
            <a:r>
              <a:rPr lang="de-DE" dirty="0" err="1"/>
              <a:t>We</a:t>
            </a:r>
            <a:r>
              <a:rPr lang="de-DE" dirty="0"/>
              <a:t> </a:t>
            </a:r>
            <a:r>
              <a:rPr lang="de-DE" dirty="0" err="1"/>
              <a:t>can</a:t>
            </a:r>
            <a:r>
              <a:rPr lang="de-DE" dirty="0"/>
              <a:t> </a:t>
            </a:r>
            <a:r>
              <a:rPr lang="de-DE" dirty="0" err="1"/>
              <a:t>easily</a:t>
            </a:r>
            <a:r>
              <a:rPr lang="de-DE" dirty="0"/>
              <a:t> find </a:t>
            </a:r>
            <a:r>
              <a:rPr lang="de-DE" dirty="0" err="1"/>
              <a:t>the</a:t>
            </a:r>
            <a:r>
              <a:rPr lang="de-DE" dirty="0"/>
              <a:t> </a:t>
            </a:r>
            <a:r>
              <a:rPr lang="de-DE" dirty="0" err="1"/>
              <a:t>shortest</a:t>
            </a:r>
            <a:r>
              <a:rPr lang="de-DE" dirty="0"/>
              <a:t> </a:t>
            </a:r>
            <a:r>
              <a:rPr lang="de-DE" dirty="0" err="1"/>
              <a:t>paths</a:t>
            </a:r>
            <a:r>
              <a:rPr lang="de-DE" dirty="0"/>
              <a:t> </a:t>
            </a:r>
            <a:r>
              <a:rPr lang="de-DE" dirty="0" err="1"/>
              <a:t>respective</a:t>
            </a:r>
            <a:r>
              <a:rPr lang="de-DE" dirty="0"/>
              <a:t> </a:t>
            </a:r>
            <a:r>
              <a:rPr lang="de-DE" dirty="0" err="1"/>
              <a:t>the</a:t>
            </a:r>
            <a:r>
              <a:rPr lang="de-DE" dirty="0"/>
              <a:t> optimal </a:t>
            </a:r>
            <a:r>
              <a:rPr lang="de-DE" dirty="0" err="1"/>
              <a:t>policies</a:t>
            </a:r>
            <a:endParaRPr lang="de-DE" dirty="0"/>
          </a:p>
          <a:p>
            <a:pPr marL="171450" indent="-171450">
              <a:buFont typeface="Arial" panose="020B0604020202020204" pitchFamily="34" charset="0"/>
              <a:buChar char="•"/>
            </a:pPr>
            <a:r>
              <a:rPr lang="de-DE" dirty="0"/>
              <a:t>As </a:t>
            </a:r>
            <a:r>
              <a:rPr lang="de-DE" dirty="0" err="1"/>
              <a:t>seen</a:t>
            </a:r>
            <a:r>
              <a:rPr lang="de-DE" dirty="0"/>
              <a:t> in </a:t>
            </a:r>
            <a:r>
              <a:rPr lang="de-DE" dirty="0" err="1"/>
              <a:t>the</a:t>
            </a:r>
            <a:r>
              <a:rPr lang="de-DE" dirty="0"/>
              <a:t> </a:t>
            </a:r>
            <a:r>
              <a:rPr lang="de-DE" dirty="0" err="1"/>
              <a:t>value</a:t>
            </a:r>
            <a:r>
              <a:rPr lang="de-DE" dirty="0"/>
              <a:t> </a:t>
            </a:r>
            <a:r>
              <a:rPr lang="de-DE" dirty="0" err="1"/>
              <a:t>function</a:t>
            </a:r>
            <a:r>
              <a:rPr lang="de-DE" dirty="0"/>
              <a:t>, </a:t>
            </a:r>
            <a:r>
              <a:rPr lang="de-DE" dirty="0" err="1"/>
              <a:t>we</a:t>
            </a:r>
            <a:r>
              <a:rPr lang="de-DE" dirty="0"/>
              <a:t> </a:t>
            </a:r>
            <a:r>
              <a:rPr lang="de-DE" dirty="0" err="1"/>
              <a:t>always</a:t>
            </a:r>
            <a:r>
              <a:rPr lang="de-DE" dirty="0"/>
              <a:t> </a:t>
            </a:r>
            <a:r>
              <a:rPr lang="de-DE" dirty="0" err="1"/>
              <a:t>make</a:t>
            </a:r>
            <a:r>
              <a:rPr lang="de-DE" dirty="0"/>
              <a:t> </a:t>
            </a:r>
            <a:r>
              <a:rPr lang="de-DE" dirty="0" err="1"/>
              <a:t>the</a:t>
            </a:r>
            <a:r>
              <a:rPr lang="de-DE" dirty="0"/>
              <a:t> </a:t>
            </a:r>
            <a:r>
              <a:rPr lang="de-DE" dirty="0" err="1"/>
              <a:t>decision</a:t>
            </a:r>
            <a:r>
              <a:rPr lang="de-DE" dirty="0"/>
              <a:t> so </a:t>
            </a:r>
            <a:r>
              <a:rPr lang="de-DE" dirty="0" err="1"/>
              <a:t>that</a:t>
            </a:r>
            <a:r>
              <a:rPr lang="de-DE" dirty="0"/>
              <a:t> </a:t>
            </a:r>
            <a:r>
              <a:rPr lang="de-DE" dirty="0" err="1"/>
              <a:t>the</a:t>
            </a:r>
            <a:r>
              <a:rPr lang="de-DE" dirty="0"/>
              <a:t> </a:t>
            </a:r>
            <a:r>
              <a:rPr lang="de-DE" dirty="0" err="1"/>
              <a:t>remaining</a:t>
            </a:r>
            <a:r>
              <a:rPr lang="de-DE" dirty="0"/>
              <a:t> </a:t>
            </a:r>
            <a:r>
              <a:rPr lang="de-DE" dirty="0" err="1"/>
              <a:t>shortest</a:t>
            </a:r>
            <a:r>
              <a:rPr lang="de-DE" dirty="0"/>
              <a:t> </a:t>
            </a:r>
            <a:r>
              <a:rPr lang="de-DE" dirty="0" err="1"/>
              <a:t>path</a:t>
            </a:r>
            <a:r>
              <a:rPr lang="de-DE" dirty="0"/>
              <a:t> </a:t>
            </a:r>
            <a:r>
              <a:rPr lang="de-DE" dirty="0" err="1"/>
              <a:t>is</a:t>
            </a:r>
            <a:r>
              <a:rPr lang="de-DE" dirty="0"/>
              <a:t> minimal</a:t>
            </a:r>
          </a:p>
          <a:p>
            <a:pPr marL="171450" indent="-171450">
              <a:buFont typeface="Arial" panose="020B0604020202020204" pitchFamily="34" charset="0"/>
              <a:buChar char="•"/>
            </a:pPr>
            <a:r>
              <a:rPr lang="de-DE" dirty="0"/>
              <a:t>So </a:t>
            </a:r>
            <a:r>
              <a:rPr lang="de-DE" dirty="0" err="1"/>
              <a:t>for</a:t>
            </a:r>
            <a:r>
              <a:rPr lang="de-DE" dirty="0"/>
              <a:t> </a:t>
            </a:r>
            <a:r>
              <a:rPr lang="de-DE" dirty="0" err="1"/>
              <a:t>finding</a:t>
            </a:r>
            <a:r>
              <a:rPr lang="de-DE" dirty="0"/>
              <a:t> </a:t>
            </a:r>
            <a:r>
              <a:rPr lang="de-DE" dirty="0" err="1"/>
              <a:t>the</a:t>
            </a:r>
            <a:r>
              <a:rPr lang="de-DE" dirty="0"/>
              <a:t> </a:t>
            </a:r>
            <a:r>
              <a:rPr lang="de-DE" dirty="0" err="1"/>
              <a:t>current</a:t>
            </a:r>
            <a:r>
              <a:rPr lang="de-DE" dirty="0"/>
              <a:t> </a:t>
            </a:r>
            <a:r>
              <a:rPr lang="de-DE" dirty="0" err="1"/>
              <a:t>best</a:t>
            </a:r>
            <a:r>
              <a:rPr lang="de-DE" dirty="0"/>
              <a:t> </a:t>
            </a:r>
            <a:r>
              <a:rPr lang="de-DE" dirty="0" err="1"/>
              <a:t>action</a:t>
            </a:r>
            <a:r>
              <a:rPr lang="de-DE" dirty="0"/>
              <a:t>, </a:t>
            </a:r>
            <a:r>
              <a:rPr lang="de-DE" dirty="0" err="1"/>
              <a:t>we</a:t>
            </a:r>
            <a:r>
              <a:rPr lang="de-DE" dirty="0"/>
              <a:t> </a:t>
            </a:r>
            <a:r>
              <a:rPr lang="de-DE" dirty="0" err="1"/>
              <a:t>can</a:t>
            </a:r>
            <a:r>
              <a:rPr lang="de-DE" dirty="0"/>
              <a:t> </a:t>
            </a:r>
            <a:r>
              <a:rPr lang="de-DE" dirty="0" err="1"/>
              <a:t>look</a:t>
            </a:r>
            <a:r>
              <a:rPr lang="de-DE" dirty="0"/>
              <a:t>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cost</a:t>
            </a:r>
            <a:r>
              <a:rPr lang="de-DE" dirty="0"/>
              <a:t> </a:t>
            </a:r>
            <a:r>
              <a:rPr lang="de-DE" dirty="0" err="1"/>
              <a:t>of</a:t>
            </a:r>
            <a:r>
              <a:rPr lang="de-DE" dirty="0"/>
              <a:t> </a:t>
            </a:r>
            <a:r>
              <a:rPr lang="de-DE" dirty="0" err="1"/>
              <a:t>the</a:t>
            </a:r>
            <a:r>
              <a:rPr lang="de-DE" dirty="0"/>
              <a:t> </a:t>
            </a:r>
            <a:r>
              <a:rPr lang="de-DE" dirty="0" err="1"/>
              <a:t>adjacent</a:t>
            </a:r>
            <a:r>
              <a:rPr lang="de-DE" dirty="0"/>
              <a:t> </a:t>
            </a:r>
            <a:r>
              <a:rPr lang="de-DE" dirty="0" err="1"/>
              <a:t>tiles</a:t>
            </a:r>
            <a:endParaRPr lang="de-DE" dirty="0"/>
          </a:p>
          <a:p>
            <a:pPr marL="171450" indent="-171450">
              <a:buFont typeface="Arial" panose="020B0604020202020204" pitchFamily="34" charset="0"/>
              <a:buChar char="•"/>
            </a:pPr>
            <a:r>
              <a:rPr lang="de-DE" dirty="0" err="1"/>
              <a:t>If</a:t>
            </a:r>
            <a:r>
              <a:rPr lang="de-DE" dirty="0"/>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upper</a:t>
            </a:r>
            <a:r>
              <a:rPr lang="de-DE" dirty="0"/>
              <a:t> </a:t>
            </a:r>
            <a:r>
              <a:rPr lang="de-DE" dirty="0" err="1"/>
              <a:t>tile</a:t>
            </a:r>
            <a:r>
              <a:rPr lang="de-DE" dirty="0"/>
              <a:t> </a:t>
            </a:r>
            <a:r>
              <a:rPr lang="de-DE" dirty="0" err="1"/>
              <a:t>is</a:t>
            </a:r>
            <a:r>
              <a:rPr lang="de-DE" dirty="0"/>
              <a:t> </a:t>
            </a:r>
            <a:r>
              <a:rPr lang="de-DE" dirty="0" err="1"/>
              <a:t>lowest</a:t>
            </a:r>
            <a:r>
              <a:rPr lang="de-DE" dirty="0"/>
              <a:t> </a:t>
            </a:r>
            <a:r>
              <a:rPr lang="de-DE" dirty="0" err="1"/>
              <a:t>of</a:t>
            </a:r>
            <a:r>
              <a:rPr lang="de-DE" dirty="0"/>
              <a:t> all </a:t>
            </a:r>
            <a:r>
              <a:rPr lang="de-DE" dirty="0" err="1"/>
              <a:t>around</a:t>
            </a:r>
            <a:r>
              <a:rPr lang="de-DE" dirty="0"/>
              <a:t>, </a:t>
            </a:r>
            <a:r>
              <a:rPr lang="de-DE" dirty="0" err="1"/>
              <a:t>we</a:t>
            </a:r>
            <a:r>
              <a:rPr lang="de-DE" dirty="0"/>
              <a:t> </a:t>
            </a:r>
            <a:r>
              <a:rPr lang="de-DE" dirty="0" err="1"/>
              <a:t>go</a:t>
            </a:r>
            <a:r>
              <a:rPr lang="de-DE" dirty="0"/>
              <a:t> </a:t>
            </a:r>
            <a:r>
              <a:rPr lang="de-DE" dirty="0" err="1"/>
              <a:t>up</a:t>
            </a:r>
            <a:endParaRPr lang="de-DE" dirty="0"/>
          </a:p>
          <a:p>
            <a:pPr marL="171450" indent="-171450">
              <a:buFont typeface="Arial" panose="020B0604020202020204" pitchFamily="34" charset="0"/>
              <a:buChar char="•"/>
            </a:pPr>
            <a:r>
              <a:rPr lang="de-DE" dirty="0"/>
              <a:t>Usw..</a:t>
            </a:r>
          </a:p>
          <a:p>
            <a:pPr marL="171450" indent="-171450">
              <a:buFont typeface="Arial" panose="020B0604020202020204" pitchFamily="34" charset="0"/>
              <a:buChar char="•"/>
            </a:pPr>
            <a:r>
              <a:rPr lang="de-DE" dirty="0"/>
              <a:t>Show </a:t>
            </a:r>
            <a:r>
              <a:rPr lang="de-DE" dirty="0" err="1"/>
              <a:t>how</a:t>
            </a:r>
            <a:r>
              <a:rPr lang="de-DE" dirty="0"/>
              <a:t> </a:t>
            </a:r>
            <a:r>
              <a:rPr lang="de-DE" dirty="0" err="1"/>
              <a:t>calculated</a:t>
            </a:r>
            <a:r>
              <a:rPr lang="de-DE" dirty="0"/>
              <a:t> in finalcandidate.exe</a:t>
            </a:r>
          </a:p>
        </p:txBody>
      </p:sp>
      <p:sp>
        <p:nvSpPr>
          <p:cNvPr id="4" name="Foliennummernplatzhalter 3"/>
          <p:cNvSpPr>
            <a:spLocks noGrp="1"/>
          </p:cNvSpPr>
          <p:nvPr>
            <p:ph type="sldNum" sz="quarter" idx="10"/>
          </p:nvPr>
        </p:nvSpPr>
        <p:spPr/>
        <p:txBody>
          <a:bodyPr/>
          <a:lstStyle/>
          <a:p>
            <a:fld id="{9192A751-5E40-4DDF-8697-5E2FF2679CAC}" type="slidenum">
              <a:rPr lang="de-DE" smtClean="0"/>
              <a:t>21</a:t>
            </a:fld>
            <a:endParaRPr lang="de-DE"/>
          </a:p>
        </p:txBody>
      </p:sp>
    </p:spTree>
    <p:extLst>
      <p:ext uri="{BB962C8B-B14F-4D97-AF65-F5344CB8AC3E}">
        <p14:creationId xmlns:p14="http://schemas.microsoft.com/office/powerpoint/2010/main" val="2873650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 after a tough </a:t>
            </a:r>
            <a:r>
              <a:rPr lang="de-DE" dirty="0" err="1"/>
              <a:t>mathematical</a:t>
            </a:r>
            <a:r>
              <a:rPr lang="de-DE" dirty="0"/>
              <a:t> </a:t>
            </a:r>
            <a:r>
              <a:rPr lang="de-DE" dirty="0" err="1"/>
              <a:t>derivation</a:t>
            </a:r>
            <a:r>
              <a:rPr lang="de-DE" dirty="0"/>
              <a:t> </a:t>
            </a:r>
          </a:p>
          <a:p>
            <a:pPr marL="171450" indent="-171450">
              <a:buFont typeface="Arial" panose="020B0604020202020204" pitchFamily="34" charset="0"/>
              <a:buChar char="•"/>
            </a:pPr>
            <a:r>
              <a:rPr lang="de-DE" dirty="0"/>
              <a:t>I </a:t>
            </a:r>
            <a:r>
              <a:rPr lang="de-DE" dirty="0" err="1"/>
              <a:t>want</a:t>
            </a:r>
            <a:r>
              <a:rPr lang="de-DE" dirty="0"/>
              <a:t> to </a:t>
            </a:r>
            <a:r>
              <a:rPr lang="de-DE" dirty="0" err="1"/>
              <a:t>show</a:t>
            </a:r>
            <a:r>
              <a:rPr lang="de-DE" dirty="0"/>
              <a:t> </a:t>
            </a:r>
            <a:r>
              <a:rPr lang="de-DE" dirty="0" err="1"/>
              <a:t>you</a:t>
            </a:r>
            <a:r>
              <a:rPr lang="de-DE" dirty="0"/>
              <a:t> </a:t>
            </a:r>
            <a:r>
              <a:rPr lang="de-DE" dirty="0" err="1"/>
              <a:t>some</a:t>
            </a:r>
            <a:r>
              <a:rPr lang="de-DE" dirty="0"/>
              <a:t> </a:t>
            </a:r>
            <a:r>
              <a:rPr lang="de-DE" dirty="0" err="1"/>
              <a:t>use</a:t>
            </a:r>
            <a:r>
              <a:rPr lang="de-DE" dirty="0"/>
              <a:t> </a:t>
            </a:r>
            <a:r>
              <a:rPr lang="de-DE" dirty="0" err="1"/>
              <a:t>cases</a:t>
            </a:r>
            <a:r>
              <a:rPr lang="de-DE" dirty="0"/>
              <a:t> in 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22</a:t>
            </a:fld>
            <a:endParaRPr lang="de-DE"/>
          </a:p>
        </p:txBody>
      </p:sp>
    </p:spTree>
    <p:extLst>
      <p:ext uri="{BB962C8B-B14F-4D97-AF65-F5344CB8AC3E}">
        <p14:creationId xmlns:p14="http://schemas.microsoft.com/office/powerpoint/2010/main" val="397065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Cars </a:t>
            </a:r>
            <a:r>
              <a:rPr lang="de-DE" dirty="0" err="1"/>
              <a:t>might</a:t>
            </a:r>
            <a:r>
              <a:rPr lang="de-DE" dirty="0"/>
              <a:t> </a:t>
            </a:r>
            <a:r>
              <a:rPr lang="de-DE" dirty="0" err="1"/>
              <a:t>be</a:t>
            </a:r>
            <a:r>
              <a:rPr lang="de-DE" dirty="0"/>
              <a:t> </a:t>
            </a:r>
            <a:r>
              <a:rPr lang="de-DE" dirty="0" err="1"/>
              <a:t>the</a:t>
            </a:r>
            <a:r>
              <a:rPr lang="de-DE" dirty="0"/>
              <a:t> </a:t>
            </a:r>
            <a:r>
              <a:rPr lang="de-DE" dirty="0" err="1"/>
              <a:t>most</a:t>
            </a:r>
            <a:r>
              <a:rPr lang="de-DE" dirty="0"/>
              <a:t> prominent </a:t>
            </a:r>
            <a:r>
              <a:rPr lang="de-DE" dirty="0" err="1"/>
              <a:t>example</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err="1"/>
              <a:t>Autonomous</a:t>
            </a:r>
            <a:r>
              <a:rPr lang="de-DE" dirty="0"/>
              <a:t> </a:t>
            </a:r>
            <a:r>
              <a:rPr lang="de-DE" dirty="0" err="1"/>
              <a:t>vehicles</a:t>
            </a:r>
            <a:r>
              <a:rPr lang="de-DE" dirty="0"/>
              <a:t> </a:t>
            </a:r>
            <a:r>
              <a:rPr lang="de-DE" dirty="0" err="1"/>
              <a:t>are</a:t>
            </a:r>
            <a:r>
              <a:rPr lang="de-DE" dirty="0"/>
              <a:t> just </a:t>
            </a:r>
            <a:r>
              <a:rPr lang="de-DE" dirty="0" err="1"/>
              <a:t>one</a:t>
            </a:r>
            <a:r>
              <a:rPr lang="de-DE" dirty="0"/>
              <a:t> type </a:t>
            </a:r>
            <a:r>
              <a:rPr lang="de-DE" dirty="0" err="1"/>
              <a:t>of</a:t>
            </a:r>
            <a:r>
              <a:rPr lang="de-DE" dirty="0"/>
              <a:t> </a:t>
            </a:r>
            <a:r>
              <a:rPr lang="de-DE" dirty="0" err="1"/>
              <a:t>robots</a:t>
            </a:r>
            <a:endParaRPr lang="de-DE" dirty="0"/>
          </a:p>
          <a:p>
            <a:pPr marL="171450" indent="-171450">
              <a:buFont typeface="Arial" panose="020B0604020202020204" pitchFamily="34" charset="0"/>
              <a:buChar char="•"/>
            </a:pPr>
            <a:r>
              <a:rPr lang="de-DE" dirty="0" err="1"/>
              <a:t>Finding</a:t>
            </a:r>
            <a:r>
              <a:rPr lang="de-DE" dirty="0"/>
              <a:t> </a:t>
            </a:r>
            <a:r>
              <a:rPr lang="de-DE" dirty="0" err="1"/>
              <a:t>the</a:t>
            </a:r>
            <a:r>
              <a:rPr lang="de-DE" dirty="0"/>
              <a:t> </a:t>
            </a:r>
            <a:r>
              <a:rPr lang="de-DE" dirty="0" err="1"/>
              <a:t>navigation</a:t>
            </a:r>
            <a:r>
              <a:rPr lang="de-DE" dirty="0"/>
              <a:t> </a:t>
            </a:r>
            <a:r>
              <a:rPr lang="de-DE" dirty="0" err="1"/>
              <a:t>paths</a:t>
            </a:r>
            <a:r>
              <a:rPr lang="de-DE" dirty="0"/>
              <a:t> </a:t>
            </a:r>
            <a:r>
              <a:rPr lang="de-DE" dirty="0" err="1"/>
              <a:t>has</a:t>
            </a:r>
            <a:r>
              <a:rPr lang="de-DE" dirty="0"/>
              <a:t> </a:t>
            </a:r>
            <a:r>
              <a:rPr lang="de-DE" dirty="0" err="1"/>
              <a:t>been</a:t>
            </a:r>
            <a:r>
              <a:rPr lang="de-DE" dirty="0"/>
              <a:t> a </a:t>
            </a:r>
            <a:r>
              <a:rPr lang="de-DE" dirty="0" err="1"/>
              <a:t>field</a:t>
            </a:r>
            <a:r>
              <a:rPr lang="de-DE" dirty="0"/>
              <a:t> </a:t>
            </a:r>
            <a:r>
              <a:rPr lang="de-DE" dirty="0" err="1"/>
              <a:t>with</a:t>
            </a:r>
            <a:r>
              <a:rPr lang="de-DE" dirty="0"/>
              <a:t> </a:t>
            </a:r>
            <a:r>
              <a:rPr lang="de-DE" dirty="0" err="1"/>
              <a:t>many</a:t>
            </a:r>
            <a:r>
              <a:rPr lang="de-DE" dirty="0"/>
              <a:t> </a:t>
            </a:r>
            <a:r>
              <a:rPr lang="de-DE" dirty="0" err="1"/>
              <a:t>research</a:t>
            </a:r>
            <a:r>
              <a:rPr lang="de-DE" dirty="0"/>
              <a:t> </a:t>
            </a:r>
            <a:r>
              <a:rPr lang="de-DE" dirty="0" err="1"/>
              <a:t>dedicated</a:t>
            </a:r>
            <a:r>
              <a:rPr lang="de-DE" dirty="0"/>
              <a:t> to </a:t>
            </a:r>
            <a:r>
              <a:rPr lang="de-DE" dirty="0" err="1"/>
              <a:t>it</a:t>
            </a:r>
            <a:endParaRPr lang="de-DE" dirty="0"/>
          </a:p>
          <a:p>
            <a:pPr marL="171450" indent="-171450">
              <a:buFont typeface="Arial" panose="020B0604020202020204" pitchFamily="34" charset="0"/>
              <a:buChar char="•"/>
            </a:pPr>
            <a:r>
              <a:rPr lang="de-DE" dirty="0" err="1"/>
              <a:t>Often</a:t>
            </a:r>
            <a:r>
              <a:rPr lang="de-DE" dirty="0"/>
              <a:t> </a:t>
            </a:r>
            <a:r>
              <a:rPr lang="de-DE" dirty="0" err="1"/>
              <a:t>solved</a:t>
            </a:r>
            <a:r>
              <a:rPr lang="de-DE" dirty="0"/>
              <a:t> </a:t>
            </a:r>
            <a:r>
              <a:rPr lang="de-DE" dirty="0" err="1"/>
              <a:t>by</a:t>
            </a:r>
            <a:r>
              <a:rPr lang="de-DE" dirty="0"/>
              <a:t> algorithms like A* </a:t>
            </a:r>
            <a:r>
              <a:rPr lang="de-DE" dirty="0" err="1"/>
              <a:t>or</a:t>
            </a:r>
            <a:r>
              <a:rPr lang="de-DE" dirty="0"/>
              <a:t> Dijkstras </a:t>
            </a:r>
            <a:r>
              <a:rPr lang="de-DE" dirty="0" err="1"/>
              <a:t>algorithm</a:t>
            </a:r>
            <a:endParaRPr lang="de-DE" dirty="0"/>
          </a:p>
          <a:p>
            <a:pPr marL="171450" indent="-171450">
              <a:buFont typeface="Arial" panose="020B0604020202020204" pitchFamily="34" charset="0"/>
              <a:buChar char="•"/>
            </a:pPr>
            <a:r>
              <a:rPr lang="de-DE" dirty="0" err="1"/>
              <a:t>Solve</a:t>
            </a:r>
            <a:r>
              <a:rPr lang="de-DE" dirty="0"/>
              <a:t> </a:t>
            </a:r>
            <a:r>
              <a:rPr lang="de-DE" dirty="0" err="1"/>
              <a:t>only</a:t>
            </a:r>
            <a:r>
              <a:rPr lang="de-DE" dirty="0"/>
              <a:t> </a:t>
            </a:r>
            <a:r>
              <a:rPr lang="de-DE" dirty="0" err="1"/>
              <a:t>shortest</a:t>
            </a:r>
            <a:r>
              <a:rPr lang="de-DE" dirty="0"/>
              <a:t> </a:t>
            </a:r>
            <a:r>
              <a:rPr lang="de-DE" dirty="0" err="1"/>
              <a:t>path</a:t>
            </a:r>
            <a:r>
              <a:rPr lang="de-DE" dirty="0"/>
              <a:t> </a:t>
            </a:r>
            <a:r>
              <a:rPr lang="de-DE" dirty="0" err="1"/>
              <a:t>problem</a:t>
            </a:r>
            <a:r>
              <a:rPr lang="de-DE" dirty="0"/>
              <a:t> </a:t>
            </a:r>
            <a:r>
              <a:rPr lang="de-DE" dirty="0" err="1"/>
              <a:t>for</a:t>
            </a:r>
            <a:r>
              <a:rPr lang="de-DE" dirty="0"/>
              <a:t> </a:t>
            </a:r>
            <a:r>
              <a:rPr lang="de-DE" dirty="0" err="1"/>
              <a:t>one</a:t>
            </a:r>
            <a:r>
              <a:rPr lang="de-DE" dirty="0"/>
              <a:t> </a:t>
            </a:r>
            <a:r>
              <a:rPr lang="de-DE" dirty="0" err="1"/>
              <a:t>start</a:t>
            </a:r>
            <a:r>
              <a:rPr lang="de-DE" dirty="0"/>
              <a:t> and </a:t>
            </a:r>
            <a:r>
              <a:rPr lang="de-DE" dirty="0" err="1"/>
              <a:t>goal</a:t>
            </a:r>
            <a:endParaRPr lang="de-DE" dirty="0"/>
          </a:p>
          <a:p>
            <a:pPr marL="171450" indent="-171450">
              <a:buFont typeface="Arial" panose="020B0604020202020204" pitchFamily="34" charset="0"/>
              <a:buChar char="•"/>
            </a:pPr>
            <a:r>
              <a:rPr lang="de-DE" dirty="0" err="1"/>
              <a:t>Huge</a:t>
            </a:r>
            <a:r>
              <a:rPr lang="de-DE" dirty="0"/>
              <a:t> </a:t>
            </a:r>
            <a:r>
              <a:rPr lang="de-DE" dirty="0" err="1"/>
              <a:t>advantage</a:t>
            </a:r>
            <a:r>
              <a:rPr lang="de-DE" dirty="0"/>
              <a:t> </a:t>
            </a:r>
            <a:r>
              <a:rPr lang="de-DE" dirty="0" err="1"/>
              <a:t>of</a:t>
            </a:r>
            <a:r>
              <a:rPr lang="de-DE" dirty="0"/>
              <a:t> </a:t>
            </a:r>
            <a:r>
              <a:rPr lang="de-DE" dirty="0" err="1"/>
              <a:t>dynamic</a:t>
            </a:r>
            <a:r>
              <a:rPr lang="de-DE" dirty="0"/>
              <a:t> </a:t>
            </a:r>
            <a:r>
              <a:rPr lang="de-DE" dirty="0" err="1"/>
              <a:t>programming</a:t>
            </a:r>
            <a:r>
              <a:rPr lang="de-DE" dirty="0"/>
              <a:t> </a:t>
            </a:r>
            <a:r>
              <a:rPr lang="de-DE" dirty="0" err="1"/>
              <a:t>is</a:t>
            </a:r>
            <a:r>
              <a:rPr lang="de-DE" dirty="0"/>
              <a:t> </a:t>
            </a:r>
            <a:r>
              <a:rPr lang="de-DE" dirty="0" err="1"/>
              <a:t>that</a:t>
            </a:r>
            <a:r>
              <a:rPr lang="de-DE" dirty="0"/>
              <a:t> </a:t>
            </a:r>
            <a:r>
              <a:rPr lang="de-DE" dirty="0" err="1"/>
              <a:t>the</a:t>
            </a:r>
            <a:r>
              <a:rPr lang="de-DE" dirty="0"/>
              <a:t> </a:t>
            </a:r>
            <a:r>
              <a:rPr lang="de-DE" dirty="0" err="1"/>
              <a:t>best</a:t>
            </a:r>
            <a:r>
              <a:rPr lang="de-DE" dirty="0"/>
              <a:t> </a:t>
            </a:r>
            <a:r>
              <a:rPr lang="de-DE" dirty="0" err="1"/>
              <a:t>action</a:t>
            </a:r>
            <a:r>
              <a:rPr lang="de-DE" dirty="0"/>
              <a:t> </a:t>
            </a:r>
            <a:r>
              <a:rPr lang="de-DE" dirty="0" err="1"/>
              <a:t>for</a:t>
            </a:r>
            <a:r>
              <a:rPr lang="de-DE" dirty="0"/>
              <a:t> </a:t>
            </a:r>
            <a:r>
              <a:rPr lang="de-DE" dirty="0" err="1"/>
              <a:t>every</a:t>
            </a:r>
            <a:r>
              <a:rPr lang="de-DE" dirty="0"/>
              <a:t> possible </a:t>
            </a:r>
            <a:r>
              <a:rPr lang="de-DE" dirty="0" err="1"/>
              <a:t>position</a:t>
            </a:r>
            <a:r>
              <a:rPr lang="de-DE" dirty="0"/>
              <a:t> </a:t>
            </a:r>
            <a:r>
              <a:rPr lang="de-DE" dirty="0" err="1"/>
              <a:t>can</a:t>
            </a:r>
            <a:r>
              <a:rPr lang="de-DE" dirty="0"/>
              <a:t> </a:t>
            </a:r>
            <a:r>
              <a:rPr lang="de-DE" dirty="0" err="1"/>
              <a:t>be</a:t>
            </a:r>
            <a:r>
              <a:rPr lang="de-DE" dirty="0"/>
              <a:t> </a:t>
            </a:r>
            <a:r>
              <a:rPr lang="de-DE" dirty="0" err="1"/>
              <a:t>calculated</a:t>
            </a:r>
            <a:r>
              <a:rPr lang="de-DE" dirty="0"/>
              <a:t> </a:t>
            </a:r>
            <a:r>
              <a:rPr lang="de-DE" dirty="0" err="1"/>
              <a:t>previousely</a:t>
            </a:r>
            <a:r>
              <a:rPr lang="de-DE" dirty="0"/>
              <a:t> </a:t>
            </a:r>
          </a:p>
          <a:p>
            <a:pPr marL="171450" indent="-171450">
              <a:buFont typeface="Arial" panose="020B0604020202020204" pitchFamily="34" charset="0"/>
              <a:buChar char="•"/>
            </a:pPr>
            <a:r>
              <a:rPr lang="de-DE" dirty="0"/>
              <a:t>And after </a:t>
            </a:r>
            <a:r>
              <a:rPr lang="de-DE" dirty="0" err="1"/>
              <a:t>the</a:t>
            </a:r>
            <a:r>
              <a:rPr lang="de-DE" dirty="0"/>
              <a:t> </a:t>
            </a:r>
            <a:r>
              <a:rPr lang="de-DE" dirty="0" err="1"/>
              <a:t>precalculation</a:t>
            </a:r>
            <a:r>
              <a:rPr lang="de-DE" dirty="0"/>
              <a:t> </a:t>
            </a:r>
            <a:r>
              <a:rPr lang="de-DE" dirty="0" err="1"/>
              <a:t>step</a:t>
            </a:r>
            <a:r>
              <a:rPr lang="de-DE" dirty="0"/>
              <a:t> </a:t>
            </a:r>
            <a:r>
              <a:rPr lang="de-DE" dirty="0" err="1"/>
              <a:t>the</a:t>
            </a:r>
            <a:r>
              <a:rPr lang="de-DE" dirty="0"/>
              <a:t> optimal </a:t>
            </a:r>
            <a:r>
              <a:rPr lang="de-DE" dirty="0" err="1"/>
              <a:t>policy</a:t>
            </a:r>
            <a:r>
              <a:rPr lang="de-DE" dirty="0"/>
              <a:t> </a:t>
            </a:r>
            <a:r>
              <a:rPr lang="de-DE" dirty="0" err="1"/>
              <a:t>can</a:t>
            </a:r>
            <a:r>
              <a:rPr lang="de-DE" dirty="0"/>
              <a:t> </a:t>
            </a:r>
            <a:r>
              <a:rPr lang="de-DE" dirty="0" err="1"/>
              <a:t>easily</a:t>
            </a:r>
            <a:r>
              <a:rPr lang="de-DE" dirty="0"/>
              <a:t> </a:t>
            </a:r>
            <a:r>
              <a:rPr lang="de-DE" dirty="0" err="1"/>
              <a:t>be</a:t>
            </a:r>
            <a:r>
              <a:rPr lang="de-DE" dirty="0"/>
              <a:t> </a:t>
            </a:r>
            <a:r>
              <a:rPr lang="de-DE" dirty="0" err="1"/>
              <a:t>derived</a:t>
            </a:r>
            <a:endParaRPr lang="de-DE" dirty="0"/>
          </a:p>
          <a:p>
            <a:pPr marL="171450" indent="-171450">
              <a:buFont typeface="Arial" panose="020B0604020202020204" pitchFamily="34" charset="0"/>
              <a:buChar char="•"/>
            </a:pPr>
            <a:r>
              <a:rPr lang="de-DE" dirty="0"/>
              <a:t>Even </a:t>
            </a:r>
            <a:r>
              <a:rPr lang="de-DE" dirty="0" err="1"/>
              <a:t>if</a:t>
            </a:r>
            <a:r>
              <a:rPr lang="de-DE" dirty="0"/>
              <a:t> </a:t>
            </a:r>
            <a:r>
              <a:rPr lang="de-DE" dirty="0" err="1"/>
              <a:t>there</a:t>
            </a:r>
            <a:r>
              <a:rPr lang="de-DE" dirty="0"/>
              <a:t> </a:t>
            </a:r>
            <a:r>
              <a:rPr lang="de-DE" dirty="0" err="1"/>
              <a:t>is</a:t>
            </a:r>
            <a:r>
              <a:rPr lang="de-DE" dirty="0"/>
              <a:t> a </a:t>
            </a:r>
            <a:r>
              <a:rPr lang="de-DE" dirty="0" err="1"/>
              <a:t>unexpected</a:t>
            </a:r>
            <a:r>
              <a:rPr lang="de-DE" dirty="0"/>
              <a:t> </a:t>
            </a:r>
            <a:r>
              <a:rPr lang="de-DE" dirty="0" err="1"/>
              <a:t>obstacle</a:t>
            </a:r>
            <a:r>
              <a:rPr lang="de-DE" dirty="0"/>
              <a:t> like a </a:t>
            </a:r>
            <a:r>
              <a:rPr lang="de-DE" dirty="0" err="1"/>
              <a:t>truck</a:t>
            </a:r>
            <a:r>
              <a:rPr lang="de-DE" dirty="0"/>
              <a:t> </a:t>
            </a:r>
            <a:r>
              <a:rPr lang="de-DE" dirty="0" err="1"/>
              <a:t>preventing</a:t>
            </a:r>
            <a:r>
              <a:rPr lang="de-DE" dirty="0"/>
              <a:t> a </a:t>
            </a:r>
            <a:r>
              <a:rPr lang="de-DE" dirty="0" err="1"/>
              <a:t>lane</a:t>
            </a:r>
            <a:r>
              <a:rPr lang="de-DE" dirty="0"/>
              <a:t> </a:t>
            </a:r>
            <a:r>
              <a:rPr lang="de-DE" dirty="0" err="1"/>
              <a:t>switc</a:t>
            </a:r>
            <a:endParaRPr lang="de-DE" dirty="0"/>
          </a:p>
          <a:p>
            <a:pPr marL="171450" indent="-171450">
              <a:buFont typeface="Arial" panose="020B0604020202020204" pitchFamily="34" charset="0"/>
              <a:buChar char="•"/>
            </a:pPr>
            <a:r>
              <a:rPr lang="de-DE" dirty="0"/>
              <a:t>The </a:t>
            </a:r>
            <a:r>
              <a:rPr lang="de-DE" dirty="0" err="1"/>
              <a:t>car</a:t>
            </a:r>
            <a:r>
              <a:rPr lang="de-DE" dirty="0"/>
              <a:t> </a:t>
            </a:r>
            <a:r>
              <a:rPr lang="de-DE" dirty="0" err="1"/>
              <a:t>can</a:t>
            </a:r>
            <a:r>
              <a:rPr lang="de-DE" dirty="0"/>
              <a:t> just </a:t>
            </a:r>
            <a:r>
              <a:rPr lang="de-DE" dirty="0" err="1"/>
              <a:t>go</a:t>
            </a:r>
            <a:r>
              <a:rPr lang="de-DE" dirty="0"/>
              <a:t> </a:t>
            </a:r>
            <a:r>
              <a:rPr lang="de-DE" dirty="0" err="1"/>
              <a:t>straight</a:t>
            </a:r>
            <a:r>
              <a:rPr lang="de-DE" dirty="0"/>
              <a:t> and </a:t>
            </a:r>
            <a:r>
              <a:rPr lang="de-DE" dirty="0" err="1"/>
              <a:t>then</a:t>
            </a:r>
            <a:r>
              <a:rPr lang="de-DE" dirty="0"/>
              <a:t> follow </a:t>
            </a:r>
            <a:r>
              <a:rPr lang="de-DE" dirty="0" err="1"/>
              <a:t>the</a:t>
            </a:r>
            <a:r>
              <a:rPr lang="de-DE" dirty="0"/>
              <a:t> </a:t>
            </a:r>
            <a:r>
              <a:rPr lang="de-DE" dirty="0" err="1"/>
              <a:t>best</a:t>
            </a:r>
            <a:r>
              <a:rPr lang="de-DE" dirty="0"/>
              <a:t> </a:t>
            </a:r>
            <a:r>
              <a:rPr lang="de-DE" dirty="0" err="1"/>
              <a:t>actions</a:t>
            </a:r>
            <a:r>
              <a:rPr lang="de-DE" dirty="0"/>
              <a:t> </a:t>
            </a:r>
            <a:r>
              <a:rPr lang="de-DE" dirty="0" err="1"/>
              <a:t>from</a:t>
            </a:r>
            <a:r>
              <a:rPr lang="de-DE" dirty="0"/>
              <a:t> </a:t>
            </a:r>
            <a:r>
              <a:rPr lang="de-DE" dirty="0" err="1"/>
              <a:t>the</a:t>
            </a:r>
            <a:r>
              <a:rPr lang="de-DE" dirty="0"/>
              <a:t> </a:t>
            </a:r>
            <a:r>
              <a:rPr lang="de-DE" dirty="0" err="1"/>
              <a:t>new</a:t>
            </a:r>
            <a:r>
              <a:rPr lang="de-DE" dirty="0"/>
              <a:t> </a:t>
            </a:r>
            <a:r>
              <a:rPr lang="de-DE" dirty="0" err="1"/>
              <a:t>position</a:t>
            </a:r>
            <a:endParaRPr lang="de-DE" dirty="0"/>
          </a:p>
          <a:p>
            <a:pPr marL="171450" indent="-171450">
              <a:buFont typeface="Arial" panose="020B0604020202020204" pitchFamily="34" charset="0"/>
              <a:buChar char="•"/>
            </a:pPr>
            <a:r>
              <a:rPr lang="de-DE" dirty="0" err="1"/>
              <a:t>Without</a:t>
            </a:r>
            <a:r>
              <a:rPr lang="de-DE" dirty="0"/>
              <a:t> </a:t>
            </a:r>
            <a:r>
              <a:rPr lang="de-DE" dirty="0" err="1"/>
              <a:t>again</a:t>
            </a:r>
            <a:r>
              <a:rPr lang="de-DE" dirty="0"/>
              <a:t> </a:t>
            </a:r>
            <a:r>
              <a:rPr lang="de-DE" dirty="0" err="1"/>
              <a:t>calculating</a:t>
            </a:r>
            <a:endParaRPr lang="de-DE" dirty="0"/>
          </a:p>
          <a:p>
            <a:pPr marL="171450" indent="-171450">
              <a:buFont typeface="Arial" panose="020B0604020202020204" pitchFamily="34" charset="0"/>
              <a:buChar char="•"/>
            </a:pPr>
            <a:r>
              <a:rPr lang="de-DE" dirty="0"/>
              <a:t>As </a:t>
            </a:r>
            <a:r>
              <a:rPr lang="de-DE" dirty="0" err="1"/>
              <a:t>you</a:t>
            </a:r>
            <a:r>
              <a:rPr lang="de-DE" dirty="0"/>
              <a:t> </a:t>
            </a:r>
            <a:r>
              <a:rPr lang="de-DE" dirty="0" err="1"/>
              <a:t>might</a:t>
            </a:r>
            <a:r>
              <a:rPr lang="de-DE" dirty="0"/>
              <a:t> </a:t>
            </a:r>
            <a:r>
              <a:rPr lang="de-DE" dirty="0" err="1"/>
              <a:t>see</a:t>
            </a:r>
            <a:r>
              <a:rPr lang="de-DE" dirty="0"/>
              <a:t> </a:t>
            </a:r>
            <a:r>
              <a:rPr lang="de-DE" dirty="0" err="1"/>
              <a:t>this</a:t>
            </a:r>
            <a:r>
              <a:rPr lang="de-DE" dirty="0"/>
              <a:t> </a:t>
            </a:r>
            <a:r>
              <a:rPr lang="de-DE" dirty="0" err="1"/>
              <a:t>is</a:t>
            </a:r>
            <a:r>
              <a:rPr lang="de-DE" dirty="0"/>
              <a:t> also </a:t>
            </a:r>
            <a:r>
              <a:rPr lang="de-DE" dirty="0" err="1"/>
              <a:t>applicable</a:t>
            </a:r>
            <a:r>
              <a:rPr lang="de-DE" dirty="0"/>
              <a:t> </a:t>
            </a:r>
            <a:r>
              <a:rPr lang="de-DE" dirty="0" err="1"/>
              <a:t>for</a:t>
            </a:r>
            <a:r>
              <a:rPr lang="de-DE" dirty="0"/>
              <a:t> </a:t>
            </a:r>
            <a:r>
              <a:rPr lang="de-DE" dirty="0" err="1"/>
              <a:t>vacuum</a:t>
            </a:r>
            <a:r>
              <a:rPr lang="de-DE" dirty="0"/>
              <a:t> </a:t>
            </a:r>
            <a:r>
              <a:rPr lang="de-DE" dirty="0" err="1"/>
              <a:t>robots</a:t>
            </a:r>
            <a:r>
              <a:rPr lang="de-DE" dirty="0"/>
              <a:t> and </a:t>
            </a:r>
            <a:r>
              <a:rPr lang="de-DE" dirty="0" err="1"/>
              <a:t>any</a:t>
            </a:r>
            <a:r>
              <a:rPr lang="de-DE" dirty="0"/>
              <a:t> </a:t>
            </a:r>
            <a:r>
              <a:rPr lang="de-DE" dirty="0" err="1"/>
              <a:t>moving</a:t>
            </a:r>
            <a:r>
              <a:rPr lang="de-DE" dirty="0"/>
              <a:t> </a:t>
            </a:r>
            <a:r>
              <a:rPr lang="de-DE" dirty="0" err="1"/>
              <a:t>autonomous</a:t>
            </a:r>
            <a:r>
              <a:rPr lang="de-DE" dirty="0"/>
              <a:t> </a:t>
            </a:r>
            <a:r>
              <a:rPr lang="de-DE" dirty="0" err="1"/>
              <a:t>vehicles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23</a:t>
            </a:fld>
            <a:endParaRPr lang="de-DE"/>
          </a:p>
        </p:txBody>
      </p:sp>
    </p:spTree>
    <p:extLst>
      <p:ext uri="{BB962C8B-B14F-4D97-AF65-F5344CB8AC3E}">
        <p14:creationId xmlns:p14="http://schemas.microsoft.com/office/powerpoint/2010/main" val="225334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cannot</a:t>
            </a:r>
            <a:r>
              <a:rPr lang="de-DE" dirty="0"/>
              <a:t> </a:t>
            </a:r>
            <a:r>
              <a:rPr lang="de-DE" dirty="0" err="1"/>
              <a:t>only</a:t>
            </a:r>
            <a:r>
              <a:rPr lang="de-DE" dirty="0"/>
              <a:t> </a:t>
            </a:r>
            <a:r>
              <a:rPr lang="de-DE" dirty="0" err="1"/>
              <a:t>be</a:t>
            </a:r>
            <a:r>
              <a:rPr lang="de-DE" dirty="0"/>
              <a:t> </a:t>
            </a:r>
            <a:r>
              <a:rPr lang="de-DE" dirty="0" err="1"/>
              <a:t>applyied</a:t>
            </a:r>
            <a:r>
              <a:rPr lang="de-DE" dirty="0"/>
              <a:t> </a:t>
            </a:r>
            <a:r>
              <a:rPr lang="de-DE" dirty="0" err="1"/>
              <a:t>onto</a:t>
            </a:r>
            <a:r>
              <a:rPr lang="de-DE" dirty="0"/>
              <a:t> 2-Dimensional </a:t>
            </a:r>
            <a:r>
              <a:rPr lang="de-DE" dirty="0" err="1"/>
              <a:t>problems</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imagine</a:t>
            </a:r>
            <a:r>
              <a:rPr lang="de-DE" dirty="0"/>
              <a:t> a 2 </a:t>
            </a:r>
            <a:r>
              <a:rPr lang="de-DE" dirty="0" err="1"/>
              <a:t>armed</a:t>
            </a:r>
            <a:r>
              <a:rPr lang="de-DE" dirty="0"/>
              <a:t> </a:t>
            </a:r>
            <a:r>
              <a:rPr lang="de-DE" dirty="0" err="1"/>
              <a:t>robot</a:t>
            </a:r>
            <a:r>
              <a:rPr lang="de-DE" dirty="0"/>
              <a:t>.</a:t>
            </a:r>
          </a:p>
          <a:p>
            <a:pPr marL="171450" indent="-171450">
              <a:buFont typeface="Arial" panose="020B0604020202020204" pitchFamily="34" charset="0"/>
              <a:buChar char="•"/>
            </a:pPr>
            <a:r>
              <a:rPr lang="de-DE" dirty="0"/>
              <a:t>Every arm </a:t>
            </a:r>
            <a:r>
              <a:rPr lang="de-DE" dirty="0" err="1"/>
              <a:t>has</a:t>
            </a:r>
            <a:r>
              <a:rPr lang="de-DE" dirty="0"/>
              <a:t> 6 DOF</a:t>
            </a:r>
          </a:p>
          <a:p>
            <a:pPr marL="628650" lvl="1" indent="-171450">
              <a:buFont typeface="Arial" panose="020B0604020202020204" pitchFamily="34" charset="0"/>
              <a:buChar char="•"/>
            </a:pPr>
            <a:r>
              <a:rPr lang="de-DE" dirty="0" err="1"/>
              <a:t>X,y,z</a:t>
            </a:r>
            <a:r>
              <a:rPr lang="de-DE" dirty="0"/>
              <a:t> </a:t>
            </a:r>
            <a:r>
              <a:rPr lang="de-DE" dirty="0" err="1"/>
              <a:t>position</a:t>
            </a:r>
            <a:endParaRPr lang="de-DE" dirty="0"/>
          </a:p>
          <a:p>
            <a:pPr marL="628650" lvl="1" indent="-171450">
              <a:buFont typeface="Arial" panose="020B0604020202020204" pitchFamily="34" charset="0"/>
              <a:buChar char="•"/>
            </a:pPr>
            <a:r>
              <a:rPr lang="de-DE" dirty="0"/>
              <a:t>Yaw, pitch, and roll </a:t>
            </a:r>
            <a:r>
              <a:rPr lang="de-DE" dirty="0" err="1"/>
              <a:t>angles</a:t>
            </a:r>
            <a:endParaRPr lang="de-DE" dirty="0"/>
          </a:p>
          <a:p>
            <a:pPr marL="171450" lvl="0" indent="-171450">
              <a:buFont typeface="Arial" panose="020B0604020202020204" pitchFamily="34" charset="0"/>
              <a:buChar char="•"/>
            </a:pPr>
            <a:r>
              <a:rPr lang="de-DE" dirty="0"/>
              <a:t>Thus 12 DOF</a:t>
            </a:r>
          </a:p>
          <a:p>
            <a:pPr marL="171450" lvl="0" indent="-171450">
              <a:buFont typeface="Arial" panose="020B0604020202020204" pitchFamily="34" charset="0"/>
              <a:buChar char="•"/>
            </a:pPr>
            <a:r>
              <a:rPr lang="de-DE" dirty="0" err="1"/>
              <a:t>For</a:t>
            </a:r>
            <a:r>
              <a:rPr lang="de-DE" dirty="0"/>
              <a:t> </a:t>
            </a:r>
            <a:r>
              <a:rPr lang="de-DE" dirty="0" err="1"/>
              <a:t>every</a:t>
            </a:r>
            <a:r>
              <a:rPr lang="de-DE" dirty="0"/>
              <a:t> possible </a:t>
            </a:r>
            <a:r>
              <a:rPr lang="de-DE" dirty="0" err="1"/>
              <a:t>configuration</a:t>
            </a:r>
            <a:r>
              <a:rPr lang="de-DE" dirty="0"/>
              <a:t> </a:t>
            </a:r>
            <a:r>
              <a:rPr lang="de-DE" dirty="0" err="1"/>
              <a:t>of</a:t>
            </a:r>
            <a:r>
              <a:rPr lang="de-DE" dirty="0"/>
              <a:t> </a:t>
            </a:r>
            <a:r>
              <a:rPr lang="de-DE" dirty="0" err="1"/>
              <a:t>the</a:t>
            </a:r>
            <a:r>
              <a:rPr lang="de-DE" dirty="0"/>
              <a:t> </a:t>
            </a:r>
            <a:r>
              <a:rPr lang="de-DE" dirty="0" err="1"/>
              <a:t>arms</a:t>
            </a:r>
            <a:r>
              <a:rPr lang="de-DE" dirty="0"/>
              <a:t> a </a:t>
            </a:r>
            <a:r>
              <a:rPr lang="de-DE" dirty="0" err="1"/>
              <a:t>single</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defined</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states</a:t>
            </a:r>
            <a:r>
              <a:rPr lang="de-DE" dirty="0"/>
              <a:t> </a:t>
            </a:r>
            <a:r>
              <a:rPr lang="de-DE" dirty="0" err="1"/>
              <a:t>as</a:t>
            </a:r>
            <a:r>
              <a:rPr lang="de-DE" dirty="0"/>
              <a:t> a </a:t>
            </a:r>
            <a:r>
              <a:rPr lang="de-DE" dirty="0" err="1"/>
              <a:t>node</a:t>
            </a:r>
            <a:r>
              <a:rPr lang="de-DE" dirty="0"/>
              <a:t> in a Graph</a:t>
            </a:r>
          </a:p>
          <a:p>
            <a:pPr marL="171450" lvl="0" indent="-171450">
              <a:buFont typeface="Arial" panose="020B0604020202020204" pitchFamily="34" charset="0"/>
              <a:buChar char="•"/>
            </a:pPr>
            <a:r>
              <a:rPr lang="de-DE" dirty="0" err="1"/>
              <a:t>Between</a:t>
            </a:r>
            <a:r>
              <a:rPr lang="de-DE" dirty="0"/>
              <a:t> </a:t>
            </a:r>
            <a:r>
              <a:rPr lang="de-DE" dirty="0" err="1"/>
              <a:t>these</a:t>
            </a:r>
            <a:r>
              <a:rPr lang="de-DE" dirty="0"/>
              <a:t> </a:t>
            </a:r>
            <a:r>
              <a:rPr lang="de-DE" dirty="0" err="1"/>
              <a:t>states</a:t>
            </a:r>
            <a:r>
              <a:rPr lang="de-DE" dirty="0"/>
              <a:t> </a:t>
            </a:r>
            <a:r>
              <a:rPr lang="de-DE" dirty="0" err="1"/>
              <a:t>there</a:t>
            </a:r>
            <a:r>
              <a:rPr lang="de-DE" dirty="0"/>
              <a:t> </a:t>
            </a:r>
            <a:r>
              <a:rPr lang="de-DE" dirty="0" err="1"/>
              <a:t>is</a:t>
            </a:r>
            <a:r>
              <a:rPr lang="de-DE" dirty="0"/>
              <a:t> </a:t>
            </a:r>
            <a:r>
              <a:rPr lang="de-DE" dirty="0" err="1"/>
              <a:t>always</a:t>
            </a:r>
            <a:r>
              <a:rPr lang="de-DE" dirty="0"/>
              <a:t> </a:t>
            </a:r>
            <a:r>
              <a:rPr lang="de-DE" dirty="0" err="1"/>
              <a:t>one</a:t>
            </a:r>
            <a:r>
              <a:rPr lang="de-DE" dirty="0"/>
              <a:t> </a:t>
            </a:r>
            <a:r>
              <a:rPr lang="de-DE" dirty="0" err="1"/>
              <a:t>transition</a:t>
            </a:r>
            <a:r>
              <a:rPr lang="de-DE" dirty="0"/>
              <a:t> </a:t>
            </a:r>
            <a:r>
              <a:rPr lang="de-DE" dirty="0" err="1"/>
              <a:t>directly</a:t>
            </a:r>
            <a:r>
              <a:rPr lang="de-DE" dirty="0"/>
              <a:t> </a:t>
            </a:r>
            <a:r>
              <a:rPr lang="de-DE" dirty="0" err="1"/>
              <a:t>describing</a:t>
            </a:r>
            <a:r>
              <a:rPr lang="de-DE" dirty="0"/>
              <a:t> </a:t>
            </a:r>
            <a:r>
              <a:rPr lang="de-DE" dirty="0" err="1"/>
              <a:t>the</a:t>
            </a:r>
            <a:r>
              <a:rPr lang="de-DE" dirty="0"/>
              <a:t> </a:t>
            </a:r>
            <a:r>
              <a:rPr lang="de-DE" dirty="0" err="1"/>
              <a:t>change</a:t>
            </a:r>
            <a:r>
              <a:rPr lang="de-DE" dirty="0"/>
              <a:t> </a:t>
            </a:r>
            <a:r>
              <a:rPr lang="de-DE" dirty="0" err="1"/>
              <a:t>of</a:t>
            </a:r>
            <a:r>
              <a:rPr lang="de-DE" dirty="0"/>
              <a:t> </a:t>
            </a:r>
            <a:r>
              <a:rPr lang="de-DE" dirty="0" err="1"/>
              <a:t>the</a:t>
            </a:r>
            <a:r>
              <a:rPr lang="de-DE" dirty="0"/>
              <a:t> </a:t>
            </a:r>
            <a:r>
              <a:rPr lang="de-DE" dirty="0" err="1"/>
              <a:t>state</a:t>
            </a:r>
            <a:endParaRPr lang="de-DE" dirty="0"/>
          </a:p>
          <a:p>
            <a:pPr marL="628650" lvl="1" indent="-171450">
              <a:buFont typeface="Arial" panose="020B0604020202020204" pitchFamily="34" charset="0"/>
              <a:buChar char="•"/>
            </a:pPr>
            <a:r>
              <a:rPr lang="de-DE" dirty="0"/>
              <a:t>Set </a:t>
            </a:r>
            <a:r>
              <a:rPr lang="de-DE" dirty="0" err="1"/>
              <a:t>these</a:t>
            </a:r>
            <a:r>
              <a:rPr lang="de-DE" dirty="0"/>
              <a:t> </a:t>
            </a:r>
            <a:r>
              <a:rPr lang="de-DE" dirty="0" err="1"/>
              <a:t>transformations</a:t>
            </a:r>
            <a:r>
              <a:rPr lang="de-DE" dirty="0"/>
              <a:t> </a:t>
            </a:r>
            <a:r>
              <a:rPr lang="de-DE" dirty="0" err="1"/>
              <a:t>as</a:t>
            </a:r>
            <a:r>
              <a:rPr lang="de-DE" dirty="0"/>
              <a:t> </a:t>
            </a:r>
            <a:r>
              <a:rPr lang="de-DE" dirty="0" err="1"/>
              <a:t>the</a:t>
            </a:r>
            <a:r>
              <a:rPr lang="de-DE" dirty="0"/>
              <a:t> </a:t>
            </a:r>
            <a:r>
              <a:rPr lang="de-DE" dirty="0" err="1"/>
              <a:t>edges</a:t>
            </a:r>
            <a:r>
              <a:rPr lang="de-DE" dirty="0"/>
              <a:t> in </a:t>
            </a:r>
            <a:r>
              <a:rPr lang="de-DE" dirty="0" err="1"/>
              <a:t>the</a:t>
            </a:r>
            <a:r>
              <a:rPr lang="de-DE" dirty="0"/>
              <a:t> </a:t>
            </a:r>
            <a:r>
              <a:rPr lang="de-DE" dirty="0" err="1"/>
              <a:t>graph</a:t>
            </a:r>
            <a:endParaRPr lang="de-DE" dirty="0"/>
          </a:p>
          <a:p>
            <a:pPr marL="171450" lvl="0" indent="-171450">
              <a:buFont typeface="Arial" panose="020B0604020202020204" pitchFamily="34" charset="0"/>
              <a:buChar char="•"/>
            </a:pPr>
            <a:r>
              <a:rPr lang="de-DE" dirty="0"/>
              <a:t>On </a:t>
            </a:r>
            <a:r>
              <a:rPr lang="de-DE" dirty="0" err="1"/>
              <a:t>the</a:t>
            </a:r>
            <a:r>
              <a:rPr lang="de-DE" dirty="0"/>
              <a:t> </a:t>
            </a:r>
            <a:r>
              <a:rPr lang="de-DE" dirty="0" err="1"/>
              <a:t>resulting</a:t>
            </a:r>
            <a:r>
              <a:rPr lang="de-DE" dirty="0"/>
              <a:t> </a:t>
            </a:r>
            <a:r>
              <a:rPr lang="de-DE" dirty="0" err="1"/>
              <a:t>graph</a:t>
            </a:r>
            <a:r>
              <a:rPr lang="de-DE" dirty="0"/>
              <a:t> all classic </a:t>
            </a:r>
            <a:r>
              <a:rPr lang="de-DE" dirty="0" err="1"/>
              <a:t>path</a:t>
            </a:r>
            <a:r>
              <a:rPr lang="de-DE" dirty="0"/>
              <a:t> </a:t>
            </a:r>
            <a:r>
              <a:rPr lang="de-DE" dirty="0" err="1"/>
              <a:t>finding</a:t>
            </a:r>
            <a:r>
              <a:rPr lang="de-DE" dirty="0"/>
              <a:t> algorithms </a:t>
            </a:r>
            <a:r>
              <a:rPr lang="de-DE" dirty="0" err="1"/>
              <a:t>can</a:t>
            </a:r>
            <a:r>
              <a:rPr lang="de-DE" dirty="0"/>
              <a:t> </a:t>
            </a:r>
            <a:r>
              <a:rPr lang="de-DE" dirty="0" err="1"/>
              <a:t>be</a:t>
            </a:r>
            <a:r>
              <a:rPr lang="de-DE" dirty="0"/>
              <a:t> </a:t>
            </a:r>
            <a:r>
              <a:rPr lang="de-DE" dirty="0" err="1"/>
              <a:t>applyied</a:t>
            </a:r>
            <a:endParaRPr lang="de-DE" dirty="0"/>
          </a:p>
          <a:p>
            <a:pPr marL="171450" lvl="0" indent="-171450">
              <a:buFont typeface="Arial" panose="020B0604020202020204" pitchFamily="34" charset="0"/>
              <a:buChar char="•"/>
            </a:pPr>
            <a:r>
              <a:rPr lang="de-DE" dirty="0"/>
              <a:t>So also Dynamic </a:t>
            </a:r>
            <a:r>
              <a:rPr lang="de-DE" dirty="0" err="1"/>
              <a:t>Programming</a:t>
            </a:r>
            <a:endParaRPr lang="de-DE" dirty="0"/>
          </a:p>
          <a:p>
            <a:pPr marL="171450" lvl="0" indent="-171450">
              <a:buFont typeface="Arial" panose="020B0604020202020204" pitchFamily="34" charset="0"/>
              <a:buChar char="•"/>
            </a:pPr>
            <a:r>
              <a:rPr lang="de-DE" dirty="0"/>
              <a:t>But </a:t>
            </a:r>
            <a:r>
              <a:rPr lang="de-DE" dirty="0" err="1"/>
              <a:t>resulting</a:t>
            </a:r>
            <a:r>
              <a:rPr lang="de-DE" dirty="0"/>
              <a:t> </a:t>
            </a:r>
            <a:r>
              <a:rPr lang="de-DE" dirty="0" err="1"/>
              <a:t>thereof</a:t>
            </a:r>
            <a:r>
              <a:rPr lang="de-DE" dirty="0"/>
              <a:t> </a:t>
            </a:r>
            <a:r>
              <a:rPr lang="de-DE" dirty="0" err="1"/>
              <a:t>is</a:t>
            </a:r>
            <a:r>
              <a:rPr lang="de-DE" dirty="0"/>
              <a:t> </a:t>
            </a:r>
            <a:r>
              <a:rPr lang="de-DE" dirty="0" err="1"/>
              <a:t>the</a:t>
            </a:r>
            <a:r>
              <a:rPr lang="de-DE" dirty="0"/>
              <a:t> </a:t>
            </a:r>
            <a:r>
              <a:rPr lang="de-DE" dirty="0" err="1"/>
              <a:t>curse</a:t>
            </a:r>
            <a:r>
              <a:rPr lang="de-DE" dirty="0"/>
              <a:t> </a:t>
            </a:r>
            <a:r>
              <a:rPr lang="de-DE" dirty="0" err="1"/>
              <a:t>of</a:t>
            </a:r>
            <a:r>
              <a:rPr lang="de-DE" dirty="0"/>
              <a:t> </a:t>
            </a:r>
            <a:r>
              <a:rPr lang="de-DE" dirty="0" err="1"/>
              <a:t>dimensions</a:t>
            </a:r>
            <a:r>
              <a:rPr lang="de-DE" dirty="0"/>
              <a:t>, </a:t>
            </a:r>
            <a:r>
              <a:rPr lang="de-DE" dirty="0" err="1"/>
              <a:t>because</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nodes</a:t>
            </a:r>
            <a:r>
              <a:rPr lang="de-DE" dirty="0"/>
              <a:t> </a:t>
            </a:r>
            <a:r>
              <a:rPr lang="de-DE" dirty="0" err="1"/>
              <a:t>is</a:t>
            </a:r>
            <a:r>
              <a:rPr lang="de-DE" dirty="0"/>
              <a:t> </a:t>
            </a:r>
            <a:r>
              <a:rPr lang="de-DE" dirty="0" err="1"/>
              <a:t>hughely</a:t>
            </a:r>
            <a:r>
              <a:rPr lang="de-DE" dirty="0"/>
              <a:t> </a:t>
            </a:r>
            <a:r>
              <a:rPr lang="de-DE" dirty="0" err="1"/>
              <a:t>expanding</a:t>
            </a:r>
            <a:r>
              <a:rPr lang="de-DE" dirty="0"/>
              <a:t> </a:t>
            </a:r>
            <a:r>
              <a:rPr lang="de-DE" dirty="0" err="1"/>
              <a:t>with</a:t>
            </a:r>
            <a:r>
              <a:rPr lang="de-DE" dirty="0"/>
              <a:t> </a:t>
            </a:r>
            <a:r>
              <a:rPr lang="de-DE" dirty="0" err="1"/>
              <a:t>every</a:t>
            </a:r>
            <a:r>
              <a:rPr lang="de-DE" dirty="0"/>
              <a:t> extra </a:t>
            </a:r>
            <a:r>
              <a:rPr lang="de-DE" dirty="0" err="1"/>
              <a:t>dimension</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24</a:t>
            </a:fld>
            <a:endParaRPr lang="de-DE"/>
          </a:p>
        </p:txBody>
      </p:sp>
    </p:spTree>
    <p:extLst>
      <p:ext uri="{BB962C8B-B14F-4D97-AF65-F5344CB8AC3E}">
        <p14:creationId xmlns:p14="http://schemas.microsoft.com/office/powerpoint/2010/main" val="305504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But </a:t>
            </a:r>
            <a:r>
              <a:rPr lang="de-DE" dirty="0" err="1"/>
              <a:t>this</a:t>
            </a:r>
            <a:r>
              <a:rPr lang="de-DE" dirty="0"/>
              <a:t> </a:t>
            </a:r>
            <a:r>
              <a:rPr lang="de-DE" dirty="0" err="1"/>
              <a:t>didn‘t</a:t>
            </a:r>
            <a:r>
              <a:rPr lang="de-DE" dirty="0"/>
              <a:t> </a:t>
            </a:r>
            <a:r>
              <a:rPr lang="de-DE" dirty="0" err="1"/>
              <a:t>stop</a:t>
            </a:r>
            <a:r>
              <a:rPr lang="de-DE" dirty="0"/>
              <a:t> </a:t>
            </a:r>
            <a:r>
              <a:rPr lang="de-DE" dirty="0" err="1"/>
              <a:t>people</a:t>
            </a:r>
            <a:r>
              <a:rPr lang="de-DE" dirty="0"/>
              <a:t> </a:t>
            </a:r>
            <a:r>
              <a:rPr lang="de-DE" dirty="0" err="1"/>
              <a:t>from</a:t>
            </a:r>
            <a:r>
              <a:rPr lang="de-DE" dirty="0"/>
              <a:t> </a:t>
            </a:r>
            <a:r>
              <a:rPr lang="de-DE" dirty="0" err="1"/>
              <a:t>finding</a:t>
            </a:r>
            <a:r>
              <a:rPr lang="de-DE" dirty="0"/>
              <a:t> </a:t>
            </a:r>
            <a:r>
              <a:rPr lang="de-DE" dirty="0" err="1"/>
              <a:t>solutions</a:t>
            </a:r>
            <a:r>
              <a:rPr lang="de-DE" dirty="0"/>
              <a:t> </a:t>
            </a:r>
            <a:r>
              <a:rPr lang="de-DE" dirty="0" err="1"/>
              <a:t>for</a:t>
            </a:r>
            <a:r>
              <a:rPr lang="de-DE" dirty="0"/>
              <a:t> More dimensional </a:t>
            </a:r>
            <a:r>
              <a:rPr lang="de-DE" dirty="0" err="1"/>
              <a:t>problems</a:t>
            </a:r>
            <a:r>
              <a:rPr lang="de-DE" dirty="0"/>
              <a:t> </a:t>
            </a:r>
            <a:r>
              <a:rPr lang="de-DE" dirty="0" err="1"/>
              <a:t>with</a:t>
            </a:r>
            <a:r>
              <a:rPr lang="de-DE" dirty="0"/>
              <a:t> </a:t>
            </a:r>
            <a:r>
              <a:rPr lang="de-DE" dirty="0" err="1"/>
              <a:t>dynamic</a:t>
            </a:r>
            <a:r>
              <a:rPr lang="de-DE" dirty="0"/>
              <a:t> </a:t>
            </a:r>
            <a:r>
              <a:rPr lang="de-DE" dirty="0" err="1"/>
              <a:t>programming</a:t>
            </a:r>
            <a:endParaRPr lang="de-DE" dirty="0"/>
          </a:p>
          <a:p>
            <a:pPr marL="171450" indent="-171450">
              <a:buFont typeface="Arial" panose="020B0604020202020204" pitchFamily="34" charset="0"/>
              <a:buChar char="•"/>
            </a:pPr>
            <a:r>
              <a:rPr lang="de-DE" dirty="0" err="1"/>
              <a:t>For</a:t>
            </a:r>
            <a:r>
              <a:rPr lang="de-DE" dirty="0"/>
              <a:t> </a:t>
            </a:r>
            <a:r>
              <a:rPr lang="de-DE" dirty="0" err="1"/>
              <a:t>example</a:t>
            </a:r>
            <a:r>
              <a:rPr lang="de-DE" dirty="0"/>
              <a:t> </a:t>
            </a:r>
            <a:r>
              <a:rPr lang="de-DE" dirty="0" err="1"/>
              <a:t>are</a:t>
            </a:r>
            <a:r>
              <a:rPr lang="de-DE" dirty="0"/>
              <a:t> </a:t>
            </a:r>
            <a:r>
              <a:rPr lang="de-DE" dirty="0" err="1"/>
              <a:t>approaches</a:t>
            </a:r>
            <a:r>
              <a:rPr lang="de-DE" dirty="0"/>
              <a:t> </a:t>
            </a:r>
            <a:r>
              <a:rPr lang="de-DE" dirty="0" err="1"/>
              <a:t>made</a:t>
            </a:r>
            <a:r>
              <a:rPr lang="de-DE" dirty="0"/>
              <a:t> </a:t>
            </a:r>
            <a:r>
              <a:rPr lang="de-DE" dirty="0" err="1"/>
              <a:t>for</a:t>
            </a:r>
            <a:r>
              <a:rPr lang="de-DE" dirty="0"/>
              <a:t> </a:t>
            </a:r>
            <a:r>
              <a:rPr lang="de-DE" dirty="0" err="1"/>
              <a:t>spacecrafts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a:t>An </a:t>
            </a:r>
            <a:r>
              <a:rPr lang="de-DE" dirty="0" err="1"/>
              <a:t>example</a:t>
            </a:r>
            <a:r>
              <a:rPr lang="de-DE" dirty="0"/>
              <a:t> </a:t>
            </a:r>
            <a:r>
              <a:rPr lang="de-DE" dirty="0" err="1"/>
              <a:t>is</a:t>
            </a:r>
            <a:r>
              <a:rPr lang="de-DE" dirty="0"/>
              <a:t> </a:t>
            </a:r>
            <a:r>
              <a:rPr lang="de-DE" dirty="0" err="1"/>
              <a:t>brought</a:t>
            </a:r>
            <a:r>
              <a:rPr lang="de-DE" dirty="0"/>
              <a:t> </a:t>
            </a:r>
            <a:r>
              <a:rPr lang="de-DE" dirty="0" err="1"/>
              <a:t>by</a:t>
            </a:r>
            <a:r>
              <a:rPr lang="de-DE" dirty="0"/>
              <a:t> Steven </a:t>
            </a:r>
            <a:r>
              <a:rPr lang="de-DE" dirty="0" err="1"/>
              <a:t>LaValle</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most</a:t>
            </a:r>
            <a:r>
              <a:rPr lang="de-DE" dirty="0"/>
              <a:t> prominent </a:t>
            </a:r>
            <a:r>
              <a:rPr lang="de-DE" dirty="0" err="1"/>
              <a:t>professors</a:t>
            </a:r>
            <a:r>
              <a:rPr lang="de-DE" dirty="0"/>
              <a:t> in </a:t>
            </a:r>
            <a:r>
              <a:rPr lang="de-DE" dirty="0" err="1"/>
              <a:t>robotics</a:t>
            </a:r>
            <a:endParaRPr lang="de-DE" dirty="0"/>
          </a:p>
          <a:p>
            <a:pPr marL="171450" indent="-171450">
              <a:buFont typeface="Arial" panose="020B0604020202020204" pitchFamily="34" charset="0"/>
              <a:buChar char="•"/>
            </a:pPr>
            <a:r>
              <a:rPr lang="de-DE" dirty="0"/>
              <a:t>He </a:t>
            </a:r>
            <a:r>
              <a:rPr lang="de-DE" dirty="0" err="1"/>
              <a:t>solved</a:t>
            </a:r>
            <a:r>
              <a:rPr lang="de-DE" dirty="0"/>
              <a:t> </a:t>
            </a:r>
            <a:r>
              <a:rPr lang="de-DE" dirty="0" err="1"/>
              <a:t>the</a:t>
            </a:r>
            <a:r>
              <a:rPr lang="de-DE" dirty="0"/>
              <a:t> </a:t>
            </a:r>
            <a:r>
              <a:rPr lang="de-DE" dirty="0" err="1"/>
              <a:t>underactuated</a:t>
            </a:r>
            <a:r>
              <a:rPr lang="de-DE" dirty="0"/>
              <a:t> </a:t>
            </a:r>
            <a:r>
              <a:rPr lang="de-DE" dirty="0" err="1"/>
              <a:t>system</a:t>
            </a:r>
            <a:r>
              <a:rPr lang="de-DE" dirty="0"/>
              <a:t> </a:t>
            </a:r>
            <a:r>
              <a:rPr lang="de-DE" dirty="0" err="1"/>
              <a:t>of</a:t>
            </a:r>
            <a:r>
              <a:rPr lang="de-DE" dirty="0"/>
              <a:t> a </a:t>
            </a:r>
            <a:r>
              <a:rPr lang="de-DE" dirty="0" err="1"/>
              <a:t>spacecraft</a:t>
            </a:r>
            <a:r>
              <a:rPr lang="de-DE" dirty="0"/>
              <a:t> </a:t>
            </a:r>
            <a:r>
              <a:rPr lang="de-DE" dirty="0" err="1"/>
              <a:t>having</a:t>
            </a:r>
            <a:r>
              <a:rPr lang="de-DE" dirty="0"/>
              <a:t> </a:t>
            </a:r>
            <a:r>
              <a:rPr lang="de-DE" dirty="0" err="1"/>
              <a:t>three</a:t>
            </a:r>
            <a:r>
              <a:rPr lang="de-DE" dirty="0"/>
              <a:t> </a:t>
            </a:r>
            <a:r>
              <a:rPr lang="de-DE" dirty="0" err="1"/>
              <a:t>thrusters</a:t>
            </a:r>
            <a:r>
              <a:rPr lang="de-DE" dirty="0"/>
              <a:t> </a:t>
            </a:r>
            <a:r>
              <a:rPr lang="de-DE" dirty="0" err="1"/>
              <a:t>floating</a:t>
            </a:r>
            <a:r>
              <a:rPr lang="de-DE" dirty="0"/>
              <a:t> in </a:t>
            </a:r>
            <a:r>
              <a:rPr lang="de-DE" dirty="0" err="1"/>
              <a:t>space</a:t>
            </a:r>
            <a:endParaRPr lang="de-DE" dirty="0"/>
          </a:p>
          <a:p>
            <a:pPr marL="171450" indent="-171450">
              <a:buFont typeface="Arial" panose="020B0604020202020204" pitchFamily="34" charset="0"/>
              <a:buChar char="•"/>
            </a:pPr>
            <a:r>
              <a:rPr lang="de-DE" dirty="0" err="1"/>
              <a:t>Underactuated</a:t>
            </a:r>
            <a:r>
              <a:rPr lang="de-DE" dirty="0"/>
              <a:t> </a:t>
            </a:r>
            <a:r>
              <a:rPr lang="de-DE" dirty="0" err="1"/>
              <a:t>means</a:t>
            </a:r>
            <a:r>
              <a:rPr lang="de-DE" dirty="0"/>
              <a:t> </a:t>
            </a:r>
            <a:r>
              <a:rPr lang="de-DE" dirty="0" err="1"/>
              <a:t>that</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actuators</a:t>
            </a:r>
            <a:r>
              <a:rPr lang="de-DE" dirty="0"/>
              <a:t> ( </a:t>
            </a:r>
            <a:r>
              <a:rPr lang="de-DE" dirty="0" err="1"/>
              <a:t>thrusters</a:t>
            </a:r>
            <a:r>
              <a:rPr lang="de-DE" dirty="0"/>
              <a:t>) </a:t>
            </a:r>
            <a:r>
              <a:rPr lang="de-DE" dirty="0" err="1"/>
              <a:t>is</a:t>
            </a:r>
            <a:r>
              <a:rPr lang="de-DE" dirty="0"/>
              <a:t> </a:t>
            </a:r>
            <a:r>
              <a:rPr lang="de-DE" dirty="0" err="1"/>
              <a:t>stricly</a:t>
            </a:r>
            <a:r>
              <a:rPr lang="de-DE" dirty="0"/>
              <a:t> </a:t>
            </a:r>
            <a:r>
              <a:rPr lang="de-DE" dirty="0" err="1"/>
              <a:t>less</a:t>
            </a:r>
            <a:r>
              <a:rPr lang="de-DE" dirty="0"/>
              <a:t> </a:t>
            </a:r>
            <a:r>
              <a:rPr lang="de-DE" dirty="0" err="1"/>
              <a:t>than</a:t>
            </a:r>
            <a:r>
              <a:rPr lang="de-DE" dirty="0"/>
              <a:t> </a:t>
            </a:r>
            <a:r>
              <a:rPr lang="de-DE" dirty="0" err="1"/>
              <a:t>the</a:t>
            </a:r>
            <a:r>
              <a:rPr lang="de-DE" dirty="0"/>
              <a:t> </a:t>
            </a:r>
            <a:r>
              <a:rPr lang="de-DE" dirty="0" err="1"/>
              <a:t>dimension</a:t>
            </a:r>
            <a:r>
              <a:rPr lang="de-DE" dirty="0"/>
              <a:t> </a:t>
            </a:r>
            <a:r>
              <a:rPr lang="de-DE" dirty="0" err="1"/>
              <a:t>of</a:t>
            </a:r>
            <a:r>
              <a:rPr lang="de-DE" dirty="0"/>
              <a:t> </a:t>
            </a:r>
            <a:r>
              <a:rPr lang="de-DE" dirty="0" err="1"/>
              <a:t>the</a:t>
            </a:r>
            <a:r>
              <a:rPr lang="de-DE" dirty="0"/>
              <a:t> </a:t>
            </a:r>
            <a:r>
              <a:rPr lang="de-DE" dirty="0" err="1"/>
              <a:t>problem</a:t>
            </a:r>
            <a:r>
              <a:rPr lang="de-DE" dirty="0"/>
              <a:t> (6 DOF)</a:t>
            </a:r>
          </a:p>
          <a:p>
            <a:pPr marL="171450" indent="-171450">
              <a:buFont typeface="Arial" panose="020B0604020202020204" pitchFamily="34" charset="0"/>
              <a:buChar char="•"/>
            </a:pPr>
            <a:r>
              <a:rPr lang="de-DE" dirty="0"/>
              <a:t>The </a:t>
            </a:r>
            <a:r>
              <a:rPr lang="de-DE" dirty="0" err="1"/>
              <a:t>resulting</a:t>
            </a:r>
            <a:r>
              <a:rPr lang="de-DE" dirty="0"/>
              <a:t> </a:t>
            </a:r>
            <a:r>
              <a:rPr lang="de-DE" dirty="0" err="1"/>
              <a:t>system</a:t>
            </a:r>
            <a:r>
              <a:rPr lang="de-DE" dirty="0"/>
              <a:t> </a:t>
            </a:r>
            <a:r>
              <a:rPr lang="de-DE" dirty="0" err="1"/>
              <a:t>of</a:t>
            </a:r>
            <a:r>
              <a:rPr lang="de-DE" dirty="0"/>
              <a:t> </a:t>
            </a:r>
            <a:r>
              <a:rPr lang="de-DE" dirty="0" err="1"/>
              <a:t>equations</a:t>
            </a:r>
            <a:r>
              <a:rPr lang="de-DE" dirty="0"/>
              <a:t> </a:t>
            </a:r>
            <a:r>
              <a:rPr lang="de-DE" dirty="0" err="1"/>
              <a:t>has</a:t>
            </a:r>
            <a:r>
              <a:rPr lang="de-DE" dirty="0"/>
              <a:t> </a:t>
            </a:r>
            <a:r>
              <a:rPr lang="de-DE" dirty="0" err="1"/>
              <a:t>been</a:t>
            </a:r>
            <a:r>
              <a:rPr lang="de-DE" dirty="0"/>
              <a:t> </a:t>
            </a:r>
            <a:r>
              <a:rPr lang="de-DE" dirty="0" err="1"/>
              <a:t>solved</a:t>
            </a:r>
            <a:r>
              <a:rPr lang="de-DE" dirty="0"/>
              <a:t> </a:t>
            </a:r>
            <a:r>
              <a:rPr lang="de-DE" dirty="0" err="1"/>
              <a:t>by</a:t>
            </a:r>
            <a:r>
              <a:rPr lang="de-DE" dirty="0"/>
              <a:t> Dynamic </a:t>
            </a:r>
            <a:r>
              <a:rPr lang="de-DE" dirty="0" err="1"/>
              <a:t>Programming</a:t>
            </a: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25</a:t>
            </a:fld>
            <a:endParaRPr lang="de-DE"/>
          </a:p>
        </p:txBody>
      </p:sp>
    </p:spTree>
    <p:extLst>
      <p:ext uri="{BB962C8B-B14F-4D97-AF65-F5344CB8AC3E}">
        <p14:creationId xmlns:p14="http://schemas.microsoft.com/office/powerpoint/2010/main" val="125093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Another</a:t>
            </a:r>
            <a:r>
              <a:rPr lang="de-DE" dirty="0"/>
              <a:t> </a:t>
            </a:r>
            <a:r>
              <a:rPr lang="de-DE" dirty="0" err="1"/>
              <a:t>very</a:t>
            </a:r>
            <a:r>
              <a:rPr lang="de-DE" dirty="0"/>
              <a:t> nice </a:t>
            </a:r>
            <a:r>
              <a:rPr lang="de-DE" dirty="0" err="1"/>
              <a:t>example</a:t>
            </a:r>
            <a:r>
              <a:rPr lang="de-DE" dirty="0"/>
              <a:t> </a:t>
            </a:r>
            <a:r>
              <a:rPr lang="de-DE" dirty="0" err="1"/>
              <a:t>of</a:t>
            </a:r>
            <a:r>
              <a:rPr lang="de-DE" dirty="0"/>
              <a:t> </a:t>
            </a:r>
            <a:r>
              <a:rPr lang="de-DE" dirty="0" err="1"/>
              <a:t>the</a:t>
            </a:r>
            <a:r>
              <a:rPr lang="de-DE" dirty="0"/>
              <a:t> </a:t>
            </a:r>
            <a:r>
              <a:rPr lang="de-DE" dirty="0" err="1"/>
              <a:t>use</a:t>
            </a:r>
            <a:r>
              <a:rPr lang="de-DE" dirty="0"/>
              <a:t> </a:t>
            </a:r>
            <a:r>
              <a:rPr lang="de-DE" dirty="0" err="1"/>
              <a:t>of</a:t>
            </a:r>
            <a:r>
              <a:rPr lang="de-DE" dirty="0"/>
              <a:t> DP </a:t>
            </a:r>
            <a:r>
              <a:rPr lang="de-DE" dirty="0" err="1"/>
              <a:t>are</a:t>
            </a:r>
            <a:r>
              <a:rPr lang="de-DE" dirty="0"/>
              <a:t> </a:t>
            </a:r>
            <a:r>
              <a:rPr lang="de-DE" dirty="0" err="1"/>
              <a:t>Rapidly</a:t>
            </a:r>
            <a:r>
              <a:rPr lang="de-DE" dirty="0"/>
              <a:t> </a:t>
            </a:r>
            <a:r>
              <a:rPr lang="de-DE" dirty="0" err="1"/>
              <a:t>exploring</a:t>
            </a:r>
            <a:r>
              <a:rPr lang="de-DE" dirty="0"/>
              <a:t> </a:t>
            </a:r>
            <a:r>
              <a:rPr lang="de-DE" dirty="0" err="1"/>
              <a:t>random</a:t>
            </a:r>
            <a:r>
              <a:rPr lang="de-DE" dirty="0"/>
              <a:t> </a:t>
            </a:r>
            <a:r>
              <a:rPr lang="de-DE" dirty="0" err="1"/>
              <a:t>trees</a:t>
            </a:r>
            <a:endParaRPr lang="de-DE" dirty="0"/>
          </a:p>
          <a:p>
            <a:pPr marL="171450" indent="-171450">
              <a:buFont typeface="Arial" panose="020B0604020202020204" pitchFamily="34" charset="0"/>
              <a:buChar char="•"/>
            </a:pPr>
            <a:r>
              <a:rPr lang="de-DE" dirty="0" err="1"/>
              <a:t>They</a:t>
            </a:r>
            <a:r>
              <a:rPr lang="de-DE" dirty="0"/>
              <a:t> </a:t>
            </a:r>
            <a:r>
              <a:rPr lang="de-DE" dirty="0" err="1"/>
              <a:t>use</a:t>
            </a:r>
            <a:r>
              <a:rPr lang="de-DE" dirty="0"/>
              <a:t> a </a:t>
            </a:r>
            <a:r>
              <a:rPr lang="de-DE" dirty="0" err="1"/>
              <a:t>randomized</a:t>
            </a:r>
            <a:r>
              <a:rPr lang="de-DE" dirty="0"/>
              <a:t> </a:t>
            </a:r>
            <a:r>
              <a:rPr lang="de-DE" dirty="0" err="1"/>
              <a:t>data</a:t>
            </a:r>
            <a:r>
              <a:rPr lang="de-DE" dirty="0"/>
              <a:t> </a:t>
            </a:r>
            <a:r>
              <a:rPr lang="de-DE" dirty="0" err="1"/>
              <a:t>structure</a:t>
            </a:r>
            <a:r>
              <a:rPr lang="de-DE" dirty="0"/>
              <a:t> </a:t>
            </a:r>
            <a:r>
              <a:rPr lang="de-DE" dirty="0" err="1"/>
              <a:t>that</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a:t>
            </a:r>
            <a:r>
              <a:rPr lang="de-DE" dirty="0" err="1"/>
              <a:t>path</a:t>
            </a:r>
            <a:r>
              <a:rPr lang="de-DE" dirty="0"/>
              <a:t> </a:t>
            </a:r>
            <a:r>
              <a:rPr lang="de-DE" dirty="0" err="1"/>
              <a:t>planning</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start</a:t>
            </a:r>
            <a:r>
              <a:rPr lang="de-DE" dirty="0"/>
              <a:t> </a:t>
            </a:r>
            <a:r>
              <a:rPr lang="de-DE" dirty="0" err="1"/>
              <a:t>with</a:t>
            </a:r>
            <a:r>
              <a:rPr lang="de-DE" dirty="0"/>
              <a:t> </a:t>
            </a:r>
            <a:r>
              <a:rPr lang="de-DE" dirty="0" err="1"/>
              <a:t>the</a:t>
            </a:r>
            <a:r>
              <a:rPr lang="de-DE" dirty="0"/>
              <a:t> </a:t>
            </a:r>
            <a:r>
              <a:rPr lang="de-DE" dirty="0" err="1"/>
              <a:t>middle</a:t>
            </a:r>
            <a:r>
              <a:rPr lang="de-DE" dirty="0"/>
              <a:t> </a:t>
            </a:r>
            <a:r>
              <a:rPr lang="de-DE" dirty="0" err="1"/>
              <a:t>of</a:t>
            </a:r>
            <a:r>
              <a:rPr lang="de-DE" dirty="0"/>
              <a:t> </a:t>
            </a:r>
            <a:r>
              <a:rPr lang="de-DE" dirty="0" err="1"/>
              <a:t>the</a:t>
            </a:r>
            <a:r>
              <a:rPr lang="de-DE" dirty="0"/>
              <a:t> </a:t>
            </a:r>
            <a:r>
              <a:rPr lang="de-DE" dirty="0" err="1"/>
              <a:t>search</a:t>
            </a:r>
            <a:r>
              <a:rPr lang="de-DE" dirty="0"/>
              <a:t> </a:t>
            </a:r>
            <a:r>
              <a:rPr lang="de-DE" dirty="0" err="1"/>
              <a:t>space</a:t>
            </a:r>
            <a:r>
              <a:rPr lang="de-DE" dirty="0"/>
              <a:t> </a:t>
            </a:r>
            <a:r>
              <a:rPr lang="de-DE" dirty="0" err="1"/>
              <a:t>here</a:t>
            </a:r>
            <a:r>
              <a:rPr lang="de-DE" dirty="0"/>
              <a:t> </a:t>
            </a:r>
            <a:r>
              <a:rPr lang="de-DE" dirty="0" err="1"/>
              <a:t>viewed</a:t>
            </a:r>
            <a:r>
              <a:rPr lang="de-DE" dirty="0"/>
              <a:t> </a:t>
            </a:r>
            <a:r>
              <a:rPr lang="de-DE" dirty="0" err="1"/>
              <a:t>as</a:t>
            </a:r>
            <a:r>
              <a:rPr lang="de-DE" dirty="0"/>
              <a:t> </a:t>
            </a:r>
            <a:r>
              <a:rPr lang="de-DE" dirty="0" err="1"/>
              <a:t>white</a:t>
            </a:r>
            <a:r>
              <a:rPr lang="de-DE" dirty="0"/>
              <a:t> plane</a:t>
            </a:r>
          </a:p>
          <a:p>
            <a:pPr marL="171450" indent="-171450">
              <a:buFont typeface="Arial" panose="020B0604020202020204" pitchFamily="34" charset="0"/>
              <a:buChar char="•"/>
            </a:pPr>
            <a:r>
              <a:rPr lang="de-DE" dirty="0" err="1"/>
              <a:t>They</a:t>
            </a:r>
            <a:r>
              <a:rPr lang="de-DE" dirty="0"/>
              <a:t> </a:t>
            </a:r>
            <a:r>
              <a:rPr lang="de-DE" dirty="0" err="1"/>
              <a:t>always</a:t>
            </a:r>
            <a:r>
              <a:rPr lang="de-DE" dirty="0"/>
              <a:t> </a:t>
            </a:r>
            <a:r>
              <a:rPr lang="de-DE" dirty="0" err="1"/>
              <a:t>look</a:t>
            </a:r>
            <a:r>
              <a:rPr lang="de-DE" dirty="0"/>
              <a:t> at </a:t>
            </a:r>
            <a:r>
              <a:rPr lang="de-DE" dirty="0" err="1"/>
              <a:t>the</a:t>
            </a:r>
            <a:r>
              <a:rPr lang="de-DE" dirty="0"/>
              <a:t> </a:t>
            </a:r>
            <a:r>
              <a:rPr lang="de-DE" dirty="0" err="1"/>
              <a:t>voronoi</a:t>
            </a:r>
            <a:r>
              <a:rPr lang="de-DE" dirty="0"/>
              <a:t> </a:t>
            </a:r>
            <a:r>
              <a:rPr lang="de-DE" dirty="0" err="1"/>
              <a:t>biases</a:t>
            </a:r>
            <a:r>
              <a:rPr lang="de-DE" dirty="0"/>
              <a:t> </a:t>
            </a:r>
            <a:r>
              <a:rPr lang="de-DE" dirty="0" err="1"/>
              <a:t>that</a:t>
            </a:r>
            <a:r>
              <a:rPr lang="de-DE" dirty="0"/>
              <a:t> </a:t>
            </a:r>
            <a:r>
              <a:rPr lang="de-DE" dirty="0" err="1"/>
              <a:t>are</a:t>
            </a:r>
            <a:r>
              <a:rPr lang="de-DE" dirty="0"/>
              <a:t> </a:t>
            </a:r>
            <a:r>
              <a:rPr lang="de-DE" dirty="0" err="1"/>
              <a:t>associated</a:t>
            </a:r>
            <a:r>
              <a:rPr lang="de-DE" dirty="0"/>
              <a:t> </a:t>
            </a:r>
            <a:r>
              <a:rPr lang="de-DE" dirty="0" err="1"/>
              <a:t>with</a:t>
            </a:r>
            <a:r>
              <a:rPr lang="de-DE" dirty="0"/>
              <a:t> </a:t>
            </a:r>
            <a:r>
              <a:rPr lang="de-DE" dirty="0" err="1"/>
              <a:t>the</a:t>
            </a:r>
            <a:r>
              <a:rPr lang="de-DE" dirty="0"/>
              <a:t> </a:t>
            </a:r>
            <a:r>
              <a:rPr lang="de-DE" dirty="0" err="1"/>
              <a:t>left</a:t>
            </a:r>
            <a:r>
              <a:rPr lang="de-DE" dirty="0"/>
              <a:t> </a:t>
            </a:r>
            <a:r>
              <a:rPr lang="de-DE" dirty="0" err="1"/>
              <a:t>space</a:t>
            </a:r>
            <a:r>
              <a:rPr lang="de-DE" dirty="0"/>
              <a:t> and pick a </a:t>
            </a:r>
            <a:r>
              <a:rPr lang="de-DE" dirty="0" err="1"/>
              <a:t>random</a:t>
            </a:r>
            <a:r>
              <a:rPr lang="de-DE" dirty="0"/>
              <a:t> sample in </a:t>
            </a:r>
            <a:r>
              <a:rPr lang="de-DE" dirty="0" err="1"/>
              <a:t>the</a:t>
            </a:r>
            <a:r>
              <a:rPr lang="de-DE" dirty="0"/>
              <a:t> </a:t>
            </a:r>
            <a:r>
              <a:rPr lang="de-DE" dirty="0" err="1"/>
              <a:t>left</a:t>
            </a:r>
            <a:r>
              <a:rPr lang="de-DE" dirty="0"/>
              <a:t> </a:t>
            </a:r>
            <a:r>
              <a:rPr lang="de-DE" dirty="0" err="1"/>
              <a:t>space</a:t>
            </a:r>
            <a:endParaRPr lang="de-DE" dirty="0"/>
          </a:p>
          <a:p>
            <a:pPr marL="171450" indent="-171450">
              <a:buFont typeface="Arial" panose="020B0604020202020204" pitchFamily="34" charset="0"/>
              <a:buChar char="•"/>
            </a:pPr>
            <a:r>
              <a:rPr lang="de-DE" dirty="0" err="1"/>
              <a:t>Than</a:t>
            </a:r>
            <a:r>
              <a:rPr lang="de-DE" dirty="0"/>
              <a:t> </a:t>
            </a:r>
            <a:r>
              <a:rPr lang="de-DE" dirty="0" err="1"/>
              <a:t>the</a:t>
            </a:r>
            <a:r>
              <a:rPr lang="de-DE" dirty="0"/>
              <a:t> </a:t>
            </a:r>
            <a:r>
              <a:rPr lang="de-DE" dirty="0" err="1"/>
              <a:t>nearest</a:t>
            </a:r>
            <a:r>
              <a:rPr lang="de-DE" dirty="0"/>
              <a:t> </a:t>
            </a:r>
            <a:r>
              <a:rPr lang="de-DE" dirty="0" err="1"/>
              <a:t>neighbor</a:t>
            </a:r>
            <a:r>
              <a:rPr lang="de-DE" dirty="0"/>
              <a:t> </a:t>
            </a:r>
            <a:r>
              <a:rPr lang="de-DE" dirty="0" err="1"/>
              <a:t>of</a:t>
            </a:r>
            <a:r>
              <a:rPr lang="de-DE" dirty="0"/>
              <a:t> </a:t>
            </a:r>
            <a:r>
              <a:rPr lang="de-DE" dirty="0" err="1"/>
              <a:t>the</a:t>
            </a:r>
            <a:r>
              <a:rPr lang="de-DE" dirty="0"/>
              <a:t> </a:t>
            </a:r>
            <a:r>
              <a:rPr lang="de-DE" dirty="0" err="1"/>
              <a:t>graph</a:t>
            </a:r>
            <a:r>
              <a:rPr lang="de-DE" dirty="0"/>
              <a:t> to </a:t>
            </a:r>
            <a:r>
              <a:rPr lang="de-DE" dirty="0" err="1"/>
              <a:t>that</a:t>
            </a:r>
            <a:r>
              <a:rPr lang="de-DE" dirty="0"/>
              <a:t> </a:t>
            </a:r>
            <a:r>
              <a:rPr lang="de-DE" dirty="0" err="1"/>
              <a:t>point</a:t>
            </a:r>
            <a:r>
              <a:rPr lang="de-DE" dirty="0"/>
              <a:t> </a:t>
            </a:r>
            <a:r>
              <a:rPr lang="de-DE" dirty="0" err="1"/>
              <a:t>is</a:t>
            </a:r>
            <a:r>
              <a:rPr lang="de-DE" dirty="0"/>
              <a:t> </a:t>
            </a:r>
            <a:r>
              <a:rPr lang="de-DE" dirty="0" err="1"/>
              <a:t>choosen</a:t>
            </a:r>
            <a:r>
              <a:rPr lang="de-DE" dirty="0"/>
              <a:t> and a </a:t>
            </a:r>
            <a:r>
              <a:rPr lang="de-DE" dirty="0" err="1"/>
              <a:t>action</a:t>
            </a:r>
            <a:r>
              <a:rPr lang="de-DE" dirty="0"/>
              <a:t> </a:t>
            </a:r>
            <a:r>
              <a:rPr lang="de-DE" dirty="0" err="1"/>
              <a:t>towards</a:t>
            </a:r>
            <a:r>
              <a:rPr lang="de-DE" dirty="0"/>
              <a:t> </a:t>
            </a:r>
            <a:r>
              <a:rPr lang="de-DE" dirty="0" err="1"/>
              <a:t>this</a:t>
            </a:r>
            <a:r>
              <a:rPr lang="de-DE" dirty="0"/>
              <a:t> </a:t>
            </a:r>
            <a:r>
              <a:rPr lang="de-DE" dirty="0" err="1"/>
              <a:t>point</a:t>
            </a:r>
            <a:r>
              <a:rPr lang="de-DE" dirty="0"/>
              <a:t> </a:t>
            </a:r>
            <a:r>
              <a:rPr lang="de-DE" dirty="0" err="1"/>
              <a:t>is</a:t>
            </a:r>
            <a:r>
              <a:rPr lang="de-DE" dirty="0"/>
              <a:t> </a:t>
            </a:r>
            <a:r>
              <a:rPr lang="de-DE" dirty="0" err="1"/>
              <a:t>selected</a:t>
            </a:r>
            <a:r>
              <a:rPr lang="de-DE" dirty="0"/>
              <a:t> </a:t>
            </a:r>
            <a:r>
              <a:rPr lang="de-DE" dirty="0" err="1"/>
              <a:t>which</a:t>
            </a:r>
            <a:r>
              <a:rPr lang="de-DE" dirty="0"/>
              <a:t> </a:t>
            </a:r>
            <a:r>
              <a:rPr lang="de-DE" dirty="0" err="1"/>
              <a:t>becomes</a:t>
            </a:r>
            <a:r>
              <a:rPr lang="de-DE" dirty="0"/>
              <a:t> an </a:t>
            </a:r>
            <a:r>
              <a:rPr lang="de-DE" dirty="0" err="1"/>
              <a:t>edge</a:t>
            </a:r>
            <a:r>
              <a:rPr lang="de-DE" dirty="0"/>
              <a:t> to </a:t>
            </a:r>
            <a:r>
              <a:rPr lang="de-DE" dirty="0" err="1"/>
              <a:t>that</a:t>
            </a:r>
            <a:r>
              <a:rPr lang="de-DE" dirty="0"/>
              <a:t> </a:t>
            </a:r>
            <a:r>
              <a:rPr lang="de-DE" dirty="0" err="1"/>
              <a:t>point</a:t>
            </a:r>
            <a:endParaRPr lang="de-DE" dirty="0"/>
          </a:p>
          <a:p>
            <a:pPr marL="171450" indent="-171450">
              <a:buFont typeface="Arial" panose="020B0604020202020204" pitchFamily="34" charset="0"/>
              <a:buChar char="•"/>
            </a:pPr>
            <a:r>
              <a:rPr lang="de-DE" dirty="0"/>
              <a:t>In </a:t>
            </a:r>
            <a:r>
              <a:rPr lang="de-DE" dirty="0" err="1"/>
              <a:t>the</a:t>
            </a:r>
            <a:r>
              <a:rPr lang="de-DE" dirty="0"/>
              <a:t> </a:t>
            </a:r>
            <a:r>
              <a:rPr lang="de-DE" dirty="0" err="1"/>
              <a:t>limit</a:t>
            </a:r>
            <a:r>
              <a:rPr lang="de-DE" dirty="0"/>
              <a:t>, </a:t>
            </a:r>
            <a:r>
              <a:rPr lang="de-DE" dirty="0" err="1"/>
              <a:t>the</a:t>
            </a:r>
            <a:r>
              <a:rPr lang="de-DE" dirty="0"/>
              <a:t> </a:t>
            </a:r>
            <a:r>
              <a:rPr lang="de-DE" dirty="0" err="1"/>
              <a:t>graph</a:t>
            </a:r>
            <a:r>
              <a:rPr lang="de-DE" dirty="0"/>
              <a:t> </a:t>
            </a:r>
            <a:r>
              <a:rPr lang="de-DE" dirty="0" err="1"/>
              <a:t>becomes</a:t>
            </a:r>
            <a:r>
              <a:rPr lang="de-DE" dirty="0"/>
              <a:t> infinite </a:t>
            </a:r>
            <a:r>
              <a:rPr lang="de-DE" dirty="0" err="1"/>
              <a:t>dense</a:t>
            </a:r>
            <a:r>
              <a:rPr lang="de-DE" dirty="0"/>
              <a:t> in </a:t>
            </a:r>
            <a:r>
              <a:rPr lang="de-DE" dirty="0" err="1"/>
              <a:t>the</a:t>
            </a:r>
            <a:r>
              <a:rPr lang="de-DE" dirty="0"/>
              <a:t> plane and all </a:t>
            </a:r>
            <a:r>
              <a:rPr lang="de-DE" dirty="0" err="1"/>
              <a:t>paths</a:t>
            </a:r>
            <a:r>
              <a:rPr lang="de-DE" dirty="0"/>
              <a:t> </a:t>
            </a:r>
            <a:r>
              <a:rPr lang="de-DE" dirty="0" err="1"/>
              <a:t>from</a:t>
            </a:r>
            <a:r>
              <a:rPr lang="de-DE" dirty="0"/>
              <a:t> and to </a:t>
            </a:r>
            <a:r>
              <a:rPr lang="de-DE" dirty="0" err="1"/>
              <a:t>any</a:t>
            </a:r>
            <a:r>
              <a:rPr lang="de-DE" dirty="0"/>
              <a:t> </a:t>
            </a:r>
            <a:r>
              <a:rPr lang="de-DE" dirty="0" err="1"/>
              <a:t>state</a:t>
            </a:r>
            <a:r>
              <a:rPr lang="de-DE" dirty="0"/>
              <a:t> </a:t>
            </a:r>
            <a:r>
              <a:rPr lang="de-DE" dirty="0" err="1"/>
              <a:t>can</a:t>
            </a:r>
            <a:r>
              <a:rPr lang="de-DE" dirty="0"/>
              <a:t> </a:t>
            </a:r>
            <a:r>
              <a:rPr lang="de-DE" dirty="0" err="1"/>
              <a:t>be</a:t>
            </a:r>
            <a:r>
              <a:rPr lang="de-DE" dirty="0"/>
              <a:t> </a:t>
            </a:r>
            <a:r>
              <a:rPr lang="de-DE" dirty="0" err="1"/>
              <a:t>calculated</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26</a:t>
            </a:fld>
            <a:endParaRPr lang="de-DE"/>
          </a:p>
        </p:txBody>
      </p:sp>
    </p:spTree>
    <p:extLst>
      <p:ext uri="{BB962C8B-B14F-4D97-AF65-F5344CB8AC3E}">
        <p14:creationId xmlns:p14="http://schemas.microsoft.com/office/powerpoint/2010/main" val="3355448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When</a:t>
            </a:r>
            <a:r>
              <a:rPr lang="de-DE" dirty="0"/>
              <a:t> </a:t>
            </a:r>
            <a:r>
              <a:rPr lang="de-DE" dirty="0" err="1"/>
              <a:t>using</a:t>
            </a:r>
            <a:r>
              <a:rPr lang="de-DE" dirty="0"/>
              <a:t> Dynamic </a:t>
            </a:r>
            <a:r>
              <a:rPr lang="de-DE" dirty="0" err="1"/>
              <a:t>Programming</a:t>
            </a:r>
            <a:endParaRPr lang="de-DE" dirty="0"/>
          </a:p>
          <a:p>
            <a:pPr marL="171450" indent="-171450">
              <a:buFont typeface="Arial" panose="020B0604020202020204" pitchFamily="34" charset="0"/>
              <a:buChar char="•"/>
            </a:pPr>
            <a:r>
              <a:rPr lang="de-DE" dirty="0"/>
              <a:t>Main </a:t>
            </a:r>
            <a:r>
              <a:rPr lang="de-DE" dirty="0" err="1"/>
              <a:t>idea</a:t>
            </a:r>
            <a:r>
              <a:rPr lang="de-DE" dirty="0"/>
              <a:t> </a:t>
            </a:r>
            <a:r>
              <a:rPr lang="de-DE" dirty="0" err="1"/>
              <a:t>is</a:t>
            </a:r>
            <a:r>
              <a:rPr lang="de-DE" dirty="0"/>
              <a:t> </a:t>
            </a:r>
            <a:r>
              <a:rPr lang="de-DE" dirty="0" err="1"/>
              <a:t>the</a:t>
            </a:r>
            <a:r>
              <a:rPr lang="de-DE" dirty="0"/>
              <a:t> same</a:t>
            </a:r>
          </a:p>
          <a:p>
            <a:pPr marL="171450" indent="-171450">
              <a:buFont typeface="Arial" panose="020B0604020202020204" pitchFamily="34" charset="0"/>
              <a:buChar char="•"/>
            </a:pPr>
            <a:r>
              <a:rPr lang="de-DE" dirty="0"/>
              <a:t>But, </a:t>
            </a:r>
            <a:r>
              <a:rPr lang="de-DE" dirty="0" err="1"/>
              <a:t>by</a:t>
            </a:r>
            <a:r>
              <a:rPr lang="de-DE" dirty="0"/>
              <a:t> </a:t>
            </a:r>
            <a:r>
              <a:rPr lang="de-DE" dirty="0" err="1"/>
              <a:t>using</a:t>
            </a:r>
            <a:r>
              <a:rPr lang="de-DE" dirty="0"/>
              <a:t> DP </a:t>
            </a:r>
            <a:r>
              <a:rPr lang="de-DE" dirty="0" err="1"/>
              <a:t>the</a:t>
            </a:r>
            <a:r>
              <a:rPr lang="de-DE" dirty="0"/>
              <a:t> </a:t>
            </a:r>
            <a:r>
              <a:rPr lang="de-DE" dirty="0" err="1"/>
              <a:t>improved</a:t>
            </a:r>
            <a:r>
              <a:rPr lang="de-DE" dirty="0"/>
              <a:t> RRT </a:t>
            </a:r>
            <a:r>
              <a:rPr lang="de-DE" dirty="0" err="1"/>
              <a:t>algorithm</a:t>
            </a:r>
            <a:r>
              <a:rPr lang="de-DE" dirty="0"/>
              <a:t> </a:t>
            </a:r>
            <a:r>
              <a:rPr lang="de-DE" dirty="0" err="1"/>
              <a:t>calculates</a:t>
            </a:r>
            <a:r>
              <a:rPr lang="de-DE" dirty="0"/>
              <a:t> </a:t>
            </a:r>
            <a:r>
              <a:rPr lang="de-DE" dirty="0" err="1"/>
              <a:t>most</a:t>
            </a:r>
            <a:r>
              <a:rPr lang="de-DE" dirty="0"/>
              <a:t> promising </a:t>
            </a:r>
            <a:r>
              <a:rPr lang="de-DE" dirty="0" err="1"/>
              <a:t>neighbors</a:t>
            </a:r>
            <a:endParaRPr lang="de-DE" dirty="0"/>
          </a:p>
          <a:p>
            <a:pPr marL="171450" indent="-171450">
              <a:buFont typeface="Arial" panose="020B0604020202020204" pitchFamily="34" charset="0"/>
              <a:buChar char="•"/>
            </a:pPr>
            <a:r>
              <a:rPr lang="de-DE" dirty="0" err="1"/>
              <a:t>Normally</a:t>
            </a:r>
            <a:r>
              <a:rPr lang="de-DE" dirty="0"/>
              <a:t> </a:t>
            </a:r>
            <a:r>
              <a:rPr lang="de-DE" dirty="0" err="1"/>
              <a:t>calculation</a:t>
            </a:r>
            <a:r>
              <a:rPr lang="de-DE" dirty="0"/>
              <a:t> time </a:t>
            </a:r>
            <a:r>
              <a:rPr lang="de-DE" dirty="0" err="1"/>
              <a:t>is</a:t>
            </a:r>
            <a:r>
              <a:rPr lang="de-DE" dirty="0"/>
              <a:t> </a:t>
            </a:r>
            <a:r>
              <a:rPr lang="de-DE" dirty="0" err="1"/>
              <a:t>wasted</a:t>
            </a:r>
            <a:r>
              <a:rPr lang="de-DE" dirty="0"/>
              <a:t> due to uniform </a:t>
            </a:r>
            <a:r>
              <a:rPr lang="de-DE" dirty="0" err="1"/>
              <a:t>exploration</a:t>
            </a:r>
            <a:r>
              <a:rPr lang="de-DE" dirty="0"/>
              <a:t> in all </a:t>
            </a:r>
            <a:r>
              <a:rPr lang="de-DE" dirty="0" err="1"/>
              <a:t>directions</a:t>
            </a:r>
            <a:endParaRPr lang="de-DE" dirty="0"/>
          </a:p>
          <a:p>
            <a:pPr marL="171450" indent="-171450">
              <a:buFont typeface="Arial" panose="020B0604020202020204" pitchFamily="34" charset="0"/>
              <a:buChar char="•"/>
            </a:pPr>
            <a:r>
              <a:rPr lang="de-DE" dirty="0"/>
              <a:t>But </a:t>
            </a:r>
            <a:r>
              <a:rPr lang="de-DE" dirty="0" err="1"/>
              <a:t>with</a:t>
            </a:r>
            <a:r>
              <a:rPr lang="de-DE" dirty="0"/>
              <a:t> </a:t>
            </a:r>
            <a:r>
              <a:rPr lang="de-DE" dirty="0" err="1"/>
              <a:t>dynamic</a:t>
            </a:r>
            <a:r>
              <a:rPr lang="de-DE" dirty="0"/>
              <a:t> </a:t>
            </a:r>
            <a:r>
              <a:rPr lang="de-DE" dirty="0" err="1"/>
              <a:t>programming</a:t>
            </a:r>
            <a:r>
              <a:rPr lang="de-DE" dirty="0"/>
              <a:t> </a:t>
            </a:r>
            <a:r>
              <a:rPr lang="de-DE" dirty="0" err="1"/>
              <a:t>the</a:t>
            </a:r>
            <a:r>
              <a:rPr lang="de-DE" dirty="0"/>
              <a:t> </a:t>
            </a:r>
            <a:r>
              <a:rPr lang="de-DE" dirty="0" err="1"/>
              <a:t>improved</a:t>
            </a:r>
            <a:r>
              <a:rPr lang="de-DE" dirty="0"/>
              <a:t> </a:t>
            </a:r>
            <a:r>
              <a:rPr lang="de-DE" dirty="0" err="1"/>
              <a:t>algorithm</a:t>
            </a:r>
            <a:r>
              <a:rPr lang="de-DE" dirty="0"/>
              <a:t> </a:t>
            </a:r>
            <a:r>
              <a:rPr lang="de-DE" dirty="0" err="1"/>
              <a:t>calculates</a:t>
            </a:r>
            <a:r>
              <a:rPr lang="de-DE" dirty="0"/>
              <a:t> </a:t>
            </a:r>
            <a:r>
              <a:rPr lang="de-DE" dirty="0" err="1"/>
              <a:t>which</a:t>
            </a:r>
            <a:r>
              <a:rPr lang="de-DE" dirty="0"/>
              <a:t> </a:t>
            </a:r>
            <a:r>
              <a:rPr lang="de-DE" dirty="0" err="1"/>
              <a:t>nodes</a:t>
            </a:r>
            <a:r>
              <a:rPr lang="de-DE" dirty="0"/>
              <a:t> </a:t>
            </a:r>
            <a:r>
              <a:rPr lang="de-DE" dirty="0" err="1"/>
              <a:t>are</a:t>
            </a:r>
            <a:r>
              <a:rPr lang="de-DE" dirty="0"/>
              <a:t> </a:t>
            </a:r>
            <a:r>
              <a:rPr lang="de-DE" dirty="0" err="1"/>
              <a:t>most</a:t>
            </a:r>
            <a:r>
              <a:rPr lang="de-DE" dirty="0"/>
              <a:t> </a:t>
            </a:r>
            <a:r>
              <a:rPr lang="de-DE" dirty="0" err="1"/>
              <a:t>likely</a:t>
            </a:r>
            <a:r>
              <a:rPr lang="de-DE" dirty="0"/>
              <a:t> to </a:t>
            </a:r>
            <a:r>
              <a:rPr lang="de-DE" dirty="0" err="1"/>
              <a:t>lay</a:t>
            </a:r>
            <a:r>
              <a:rPr lang="de-DE" dirty="0"/>
              <a:t> on </a:t>
            </a:r>
            <a:r>
              <a:rPr lang="de-DE" dirty="0" err="1"/>
              <a:t>the</a:t>
            </a:r>
            <a:r>
              <a:rPr lang="de-DE" dirty="0"/>
              <a:t> </a:t>
            </a:r>
            <a:r>
              <a:rPr lang="de-DE" dirty="0" err="1"/>
              <a:t>path</a:t>
            </a:r>
            <a:endParaRPr lang="de-DE" dirty="0"/>
          </a:p>
          <a:p>
            <a:pPr marL="171450" indent="-171450">
              <a:buFont typeface="Arial" panose="020B0604020202020204" pitchFamily="34" charset="0"/>
              <a:buChar char="•"/>
            </a:pPr>
            <a:r>
              <a:rPr lang="de-DE" dirty="0"/>
              <a:t>These </a:t>
            </a:r>
            <a:r>
              <a:rPr lang="de-DE" dirty="0" err="1"/>
              <a:t>are</a:t>
            </a:r>
            <a:r>
              <a:rPr lang="de-DE" dirty="0"/>
              <a:t> </a:t>
            </a:r>
            <a:r>
              <a:rPr lang="de-DE" dirty="0" err="1"/>
              <a:t>only</a:t>
            </a:r>
            <a:r>
              <a:rPr lang="de-DE" dirty="0"/>
              <a:t> </a:t>
            </a:r>
            <a:r>
              <a:rPr lang="de-DE" dirty="0" err="1"/>
              <a:t>expanded</a:t>
            </a:r>
            <a:r>
              <a:rPr lang="de-DE" dirty="0"/>
              <a:t> and so </a:t>
            </a:r>
            <a:r>
              <a:rPr lang="de-DE" dirty="0" err="1"/>
              <a:t>calculation</a:t>
            </a:r>
            <a:r>
              <a:rPr lang="de-DE" dirty="0"/>
              <a:t> time </a:t>
            </a:r>
            <a:r>
              <a:rPr lang="de-DE" dirty="0" err="1"/>
              <a:t>is</a:t>
            </a:r>
            <a:r>
              <a:rPr lang="de-DE" dirty="0"/>
              <a:t> </a:t>
            </a:r>
            <a:r>
              <a:rPr lang="de-DE" dirty="0" err="1"/>
              <a:t>getting</a:t>
            </a:r>
            <a:r>
              <a:rPr lang="de-DE" dirty="0"/>
              <a:t> </a:t>
            </a:r>
            <a:r>
              <a:rPr lang="de-DE" dirty="0" err="1"/>
              <a:t>much</a:t>
            </a:r>
            <a:r>
              <a:rPr lang="de-DE" dirty="0"/>
              <a:t> </a:t>
            </a:r>
            <a:r>
              <a:rPr lang="de-DE" dirty="0" err="1"/>
              <a:t>less</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27</a:t>
            </a:fld>
            <a:endParaRPr lang="de-DE"/>
          </a:p>
        </p:txBody>
      </p:sp>
    </p:spTree>
    <p:extLst>
      <p:ext uri="{BB962C8B-B14F-4D97-AF65-F5344CB8AC3E}">
        <p14:creationId xmlns:p14="http://schemas.microsoft.com/office/powerpoint/2010/main" val="2444485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 nice </a:t>
            </a:r>
            <a:r>
              <a:rPr lang="de-DE" dirty="0" err="1"/>
              <a:t>way</a:t>
            </a:r>
            <a:r>
              <a:rPr lang="de-DE" dirty="0"/>
              <a:t> to </a:t>
            </a:r>
            <a:r>
              <a:rPr lang="de-DE" dirty="0" err="1"/>
              <a:t>approach</a:t>
            </a:r>
            <a:r>
              <a:rPr lang="de-DE" dirty="0"/>
              <a:t> </a:t>
            </a:r>
            <a:r>
              <a:rPr lang="de-DE" dirty="0" err="1"/>
              <a:t>onto</a:t>
            </a:r>
            <a:r>
              <a:rPr lang="de-DE" dirty="0"/>
              <a:t> </a:t>
            </a:r>
            <a:r>
              <a:rPr lang="de-DE" dirty="0" err="1"/>
              <a:t>multistage</a:t>
            </a:r>
            <a:r>
              <a:rPr lang="de-DE" dirty="0"/>
              <a:t> </a:t>
            </a:r>
            <a:r>
              <a:rPr lang="de-DE" dirty="0" err="1"/>
              <a:t>decision</a:t>
            </a:r>
            <a:r>
              <a:rPr lang="de-DE" dirty="0"/>
              <a:t> </a:t>
            </a:r>
            <a:r>
              <a:rPr lang="de-DE" dirty="0" err="1"/>
              <a:t>problems</a:t>
            </a:r>
            <a:endParaRPr lang="de-DE" dirty="0"/>
          </a:p>
          <a:p>
            <a:pPr marL="171450" indent="-171450">
              <a:buFont typeface="Arial" panose="020B0604020202020204" pitchFamily="34" charset="0"/>
              <a:buChar char="•"/>
            </a:pPr>
            <a:r>
              <a:rPr lang="de-DE" dirty="0" err="1"/>
              <a:t>They</a:t>
            </a:r>
            <a:r>
              <a:rPr lang="de-DE" dirty="0"/>
              <a:t> </a:t>
            </a:r>
            <a:r>
              <a:rPr lang="de-DE" dirty="0" err="1"/>
              <a:t>can</a:t>
            </a:r>
            <a:r>
              <a:rPr lang="de-DE" dirty="0"/>
              <a:t> </a:t>
            </a:r>
            <a:r>
              <a:rPr lang="de-DE" dirty="0" err="1"/>
              <a:t>be</a:t>
            </a:r>
            <a:r>
              <a:rPr lang="de-DE" dirty="0"/>
              <a:t> </a:t>
            </a:r>
            <a:r>
              <a:rPr lang="de-DE" dirty="0" err="1"/>
              <a:t>applyied</a:t>
            </a:r>
            <a:r>
              <a:rPr lang="de-DE" dirty="0"/>
              <a:t> </a:t>
            </a:r>
            <a:r>
              <a:rPr lang="de-DE" dirty="0" err="1"/>
              <a:t>onto</a:t>
            </a:r>
            <a:r>
              <a:rPr lang="de-DE" dirty="0"/>
              <a:t> </a:t>
            </a:r>
            <a:r>
              <a:rPr lang="de-DE" dirty="0" err="1"/>
              <a:t>many</a:t>
            </a:r>
            <a:r>
              <a:rPr lang="de-DE" dirty="0"/>
              <a:t> different </a:t>
            </a:r>
            <a:r>
              <a:rPr lang="de-DE" dirty="0" err="1"/>
              <a:t>types</a:t>
            </a:r>
            <a:r>
              <a:rPr lang="de-DE" dirty="0"/>
              <a:t> </a:t>
            </a:r>
            <a:r>
              <a:rPr lang="de-DE" dirty="0" err="1"/>
              <a:t>of</a:t>
            </a:r>
            <a:r>
              <a:rPr lang="de-DE" dirty="0"/>
              <a:t> </a:t>
            </a:r>
            <a:r>
              <a:rPr lang="de-DE" dirty="0" err="1"/>
              <a:t>problems</a:t>
            </a:r>
            <a:endParaRPr lang="de-DE" dirty="0"/>
          </a:p>
          <a:p>
            <a:pPr marL="171450" indent="-171450">
              <a:buFont typeface="Arial" panose="020B0604020202020204" pitchFamily="34" charset="0"/>
              <a:buChar char="•"/>
            </a:pPr>
            <a:r>
              <a:rPr lang="de-DE" dirty="0" err="1"/>
              <a:t>Especially</a:t>
            </a:r>
            <a:r>
              <a:rPr lang="de-DE" dirty="0"/>
              <a:t> </a:t>
            </a:r>
            <a:r>
              <a:rPr lang="de-DE" dirty="0" err="1"/>
              <a:t>for</a:t>
            </a:r>
            <a:r>
              <a:rPr lang="de-DE" dirty="0"/>
              <a:t> </a:t>
            </a:r>
            <a:r>
              <a:rPr lang="de-DE" dirty="0" err="1"/>
              <a:t>robot</a:t>
            </a:r>
            <a:r>
              <a:rPr lang="de-DE" dirty="0"/>
              <a:t> </a:t>
            </a:r>
            <a:r>
              <a:rPr lang="de-DE" dirty="0" err="1"/>
              <a:t>motion</a:t>
            </a:r>
            <a:r>
              <a:rPr lang="de-DE" dirty="0"/>
              <a:t> </a:t>
            </a:r>
            <a:r>
              <a:rPr lang="de-DE" dirty="0" err="1"/>
              <a:t>planning</a:t>
            </a:r>
            <a:r>
              <a:rPr lang="de-DE" dirty="0"/>
              <a:t> and </a:t>
            </a:r>
            <a:r>
              <a:rPr lang="de-DE" dirty="0" err="1"/>
              <a:t>path</a:t>
            </a:r>
            <a:r>
              <a:rPr lang="de-DE" dirty="0"/>
              <a:t> </a:t>
            </a:r>
            <a:r>
              <a:rPr lang="de-DE" dirty="0" err="1"/>
              <a:t>finding</a:t>
            </a:r>
            <a:r>
              <a:rPr lang="de-DE" dirty="0"/>
              <a:t> </a:t>
            </a:r>
            <a:r>
              <a:rPr lang="de-DE" dirty="0" err="1"/>
              <a:t>it</a:t>
            </a:r>
            <a:r>
              <a:rPr lang="de-DE" dirty="0"/>
              <a:t> </a:t>
            </a:r>
            <a:r>
              <a:rPr lang="de-DE" dirty="0" err="1"/>
              <a:t>is</a:t>
            </a:r>
            <a:r>
              <a:rPr lang="de-DE" dirty="0"/>
              <a:t> </a:t>
            </a:r>
            <a:r>
              <a:rPr lang="de-DE" dirty="0" err="1"/>
              <a:t>very</a:t>
            </a:r>
            <a:r>
              <a:rPr lang="de-DE" dirty="0"/>
              <a:t> nice</a:t>
            </a:r>
          </a:p>
          <a:p>
            <a:pPr marL="171450" indent="-171450">
              <a:buFont typeface="Arial" panose="020B0604020202020204" pitchFamily="34" charset="0"/>
              <a:buChar char="•"/>
            </a:pPr>
            <a:r>
              <a:rPr lang="de-DE" dirty="0"/>
              <a:t>And </a:t>
            </a:r>
            <a:r>
              <a:rPr lang="de-DE" dirty="0" err="1"/>
              <a:t>much</a:t>
            </a:r>
            <a:r>
              <a:rPr lang="de-DE" dirty="0"/>
              <a:t> </a:t>
            </a:r>
            <a:r>
              <a:rPr lang="de-DE" dirty="0" err="1"/>
              <a:t>research</a:t>
            </a:r>
            <a:r>
              <a:rPr lang="de-DE" dirty="0"/>
              <a:t> </a:t>
            </a:r>
            <a:r>
              <a:rPr lang="de-DE" dirty="0" err="1"/>
              <a:t>is</a:t>
            </a:r>
            <a:r>
              <a:rPr lang="de-DE" dirty="0"/>
              <a:t> </a:t>
            </a:r>
            <a:r>
              <a:rPr lang="de-DE" dirty="0" err="1"/>
              <a:t>done</a:t>
            </a:r>
            <a:r>
              <a:rPr lang="de-DE" dirty="0"/>
              <a:t> </a:t>
            </a:r>
            <a:r>
              <a:rPr lang="de-DE" dirty="0" err="1"/>
              <a:t>nowadays</a:t>
            </a:r>
            <a:endParaRPr lang="de-DE" dirty="0"/>
          </a:p>
          <a:p>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28</a:t>
            </a:fld>
            <a:endParaRPr lang="de-DE"/>
          </a:p>
        </p:txBody>
      </p:sp>
    </p:spTree>
    <p:extLst>
      <p:ext uri="{BB962C8B-B14F-4D97-AF65-F5344CB8AC3E}">
        <p14:creationId xmlns:p14="http://schemas.microsoft.com/office/powerpoint/2010/main" val="2640088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lang="de-DE" dirty="0"/>
          </a:p>
          <a:p>
            <a:pPr marL="171450" indent="-171450">
              <a:buFont typeface="Arial" panose="020B0604020202020204" pitchFamily="34" charset="0"/>
              <a:buChar char="•"/>
            </a:pPr>
            <a:r>
              <a:rPr lang="de-DE" dirty="0"/>
              <a:t>Are </a:t>
            </a:r>
            <a:r>
              <a:rPr lang="de-DE" dirty="0" err="1"/>
              <a:t>there</a:t>
            </a:r>
            <a:r>
              <a:rPr lang="de-DE" dirty="0"/>
              <a:t> </a:t>
            </a:r>
            <a:r>
              <a:rPr lang="de-DE" dirty="0" err="1"/>
              <a:t>questions</a:t>
            </a:r>
            <a:r>
              <a:rPr lang="de-DE" dirty="0"/>
              <a:t>?</a:t>
            </a:r>
          </a:p>
        </p:txBody>
      </p:sp>
      <p:sp>
        <p:nvSpPr>
          <p:cNvPr id="4" name="Foliennummernplatzhalter 3"/>
          <p:cNvSpPr>
            <a:spLocks noGrp="1"/>
          </p:cNvSpPr>
          <p:nvPr>
            <p:ph type="sldNum" sz="quarter" idx="10"/>
          </p:nvPr>
        </p:nvSpPr>
        <p:spPr/>
        <p:txBody>
          <a:bodyPr/>
          <a:lstStyle/>
          <a:p>
            <a:fld id="{9192A751-5E40-4DDF-8697-5E2FF2679CAC}" type="slidenum">
              <a:rPr lang="de-DE" smtClean="0"/>
              <a:t>29</a:t>
            </a:fld>
            <a:endParaRPr lang="de-DE"/>
          </a:p>
        </p:txBody>
      </p:sp>
    </p:spTree>
    <p:extLst>
      <p:ext uri="{BB962C8B-B14F-4D97-AF65-F5344CB8AC3E}">
        <p14:creationId xmlns:p14="http://schemas.microsoft.com/office/powerpoint/2010/main" val="36614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Starting</a:t>
            </a:r>
            <a:r>
              <a:rPr lang="de-DE" dirty="0"/>
              <a:t> </a:t>
            </a:r>
            <a:r>
              <a:rPr lang="de-DE" dirty="0" err="1"/>
              <a:t>with</a:t>
            </a:r>
            <a:r>
              <a:rPr lang="de-DE" dirty="0"/>
              <a:t> </a:t>
            </a:r>
            <a:r>
              <a:rPr lang="de-DE" dirty="0" err="1"/>
              <a:t>the</a:t>
            </a:r>
            <a:r>
              <a:rPr lang="de-DE" dirty="0"/>
              <a:t> </a:t>
            </a:r>
            <a:r>
              <a:rPr lang="de-DE" dirty="0" err="1"/>
              <a:t>background</a:t>
            </a:r>
            <a:endParaRPr lang="de-DE" dirty="0"/>
          </a:p>
          <a:p>
            <a:pPr marL="628650" lvl="1" indent="-171450">
              <a:buFont typeface="Arial" panose="020B0604020202020204" pitchFamily="34" charset="0"/>
              <a:buChar char="•"/>
            </a:pPr>
            <a:r>
              <a:rPr lang="de-DE" dirty="0"/>
              <a:t>Show a </a:t>
            </a:r>
            <a:r>
              <a:rPr lang="de-DE" dirty="0" err="1"/>
              <a:t>problem</a:t>
            </a:r>
            <a:r>
              <a:rPr lang="de-DE" dirty="0"/>
              <a:t> </a:t>
            </a:r>
            <a:r>
              <a:rPr lang="de-DE" dirty="0" err="1"/>
              <a:t>everybody</a:t>
            </a:r>
            <a:r>
              <a:rPr lang="de-DE" dirty="0"/>
              <a:t> </a:t>
            </a:r>
            <a:r>
              <a:rPr lang="de-DE" dirty="0" err="1"/>
              <a:t>might</a:t>
            </a:r>
            <a:r>
              <a:rPr lang="de-DE" dirty="0"/>
              <a:t> </a:t>
            </a:r>
            <a:r>
              <a:rPr lang="de-DE" dirty="0" err="1"/>
              <a:t>know</a:t>
            </a:r>
            <a:r>
              <a:rPr lang="de-DE" dirty="0"/>
              <a:t> </a:t>
            </a:r>
            <a:r>
              <a:rPr lang="de-DE" dirty="0" err="1"/>
              <a:t>from</a:t>
            </a:r>
            <a:r>
              <a:rPr lang="de-DE" dirty="0"/>
              <a:t> </a:t>
            </a:r>
            <a:r>
              <a:rPr lang="de-DE" dirty="0" err="1"/>
              <a:t>childhood</a:t>
            </a:r>
            <a:endParaRPr lang="de-DE" dirty="0"/>
          </a:p>
          <a:p>
            <a:pPr marL="171450" indent="-171450">
              <a:buFont typeface="Arial" panose="020B0604020202020204" pitchFamily="34" charset="0"/>
              <a:buChar char="•"/>
            </a:pPr>
            <a:r>
              <a:rPr lang="de-DE" dirty="0"/>
              <a:t>Coming to </a:t>
            </a:r>
            <a:r>
              <a:rPr lang="de-DE" dirty="0" err="1"/>
              <a:t>problem</a:t>
            </a:r>
            <a:r>
              <a:rPr lang="de-DE" dirty="0"/>
              <a:t> </a:t>
            </a:r>
            <a:r>
              <a:rPr lang="de-DE" dirty="0" err="1"/>
              <a:t>statement</a:t>
            </a:r>
            <a:r>
              <a:rPr lang="de-DE" dirty="0"/>
              <a:t> </a:t>
            </a:r>
          </a:p>
          <a:p>
            <a:pPr marL="628650" lvl="1" indent="-171450">
              <a:buFont typeface="Arial" panose="020B0604020202020204" pitchFamily="34" charset="0"/>
              <a:buChar char="•"/>
            </a:pPr>
            <a:r>
              <a:rPr lang="de-DE" dirty="0" err="1"/>
              <a:t>Solving</a:t>
            </a:r>
            <a:r>
              <a:rPr lang="de-DE" dirty="0"/>
              <a:t> </a:t>
            </a:r>
            <a:r>
              <a:rPr lang="de-DE" dirty="0" err="1"/>
              <a:t>it</a:t>
            </a:r>
            <a:r>
              <a:rPr lang="de-DE" dirty="0"/>
              <a:t> </a:t>
            </a:r>
            <a:r>
              <a:rPr lang="de-DE" dirty="0" err="1"/>
              <a:t>mathematical</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3</a:t>
            </a:fld>
            <a:endParaRPr lang="de-DE"/>
          </a:p>
        </p:txBody>
      </p:sp>
    </p:spTree>
    <p:extLst>
      <p:ext uri="{BB962C8B-B14F-4D97-AF65-F5344CB8AC3E}">
        <p14:creationId xmlns:p14="http://schemas.microsoft.com/office/powerpoint/2010/main" val="4092767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lang="de-DE" dirty="0"/>
          </a:p>
          <a:p>
            <a:pPr marL="171450" indent="-171450">
              <a:buFont typeface="Arial" panose="020B0604020202020204" pitchFamily="34" charset="0"/>
              <a:buChar char="•"/>
            </a:pPr>
            <a:r>
              <a:rPr lang="de-DE" dirty="0"/>
              <a:t>Are </a:t>
            </a:r>
            <a:r>
              <a:rPr lang="de-DE" dirty="0" err="1"/>
              <a:t>there</a:t>
            </a:r>
            <a:r>
              <a:rPr lang="de-DE" dirty="0"/>
              <a:t> </a:t>
            </a:r>
            <a:r>
              <a:rPr lang="de-DE" dirty="0" err="1"/>
              <a:t>questions</a:t>
            </a:r>
            <a:r>
              <a:rPr lang="de-DE" dirty="0"/>
              <a:t>?</a:t>
            </a:r>
          </a:p>
        </p:txBody>
      </p:sp>
      <p:sp>
        <p:nvSpPr>
          <p:cNvPr id="4" name="Foliennummernplatzhalter 3"/>
          <p:cNvSpPr>
            <a:spLocks noGrp="1"/>
          </p:cNvSpPr>
          <p:nvPr>
            <p:ph type="sldNum" sz="quarter" idx="10"/>
          </p:nvPr>
        </p:nvSpPr>
        <p:spPr/>
        <p:txBody>
          <a:bodyPr/>
          <a:lstStyle/>
          <a:p>
            <a:fld id="{9192A751-5E40-4DDF-8697-5E2FF2679CAC}" type="slidenum">
              <a:rPr lang="de-DE" smtClean="0"/>
              <a:t>30</a:t>
            </a:fld>
            <a:endParaRPr lang="de-DE"/>
          </a:p>
        </p:txBody>
      </p:sp>
    </p:spTree>
    <p:extLst>
      <p:ext uri="{BB962C8B-B14F-4D97-AF65-F5344CB8AC3E}">
        <p14:creationId xmlns:p14="http://schemas.microsoft.com/office/powerpoint/2010/main" val="728906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14:m>
                  <m:oMath xmlns:m="http://schemas.openxmlformats.org/officeDocument/2006/math">
                    <m:r>
                      <a:rPr lang="de-DE" b="0" i="1" smtClean="0">
                        <a:latin typeface="Cambria Math" panose="02040503050406030204" pitchFamily="18" charset="0"/>
                      </a:rPr>
                      <m:t>𝑀</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oMath>
                </a14:m>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𝑀</m:t>
                    </m:r>
                    <m:d>
                      <m:dPr>
                        <m:ctrlPr>
                          <a:rPr lang="de-DE" b="0" i="1" smtClean="0">
                            <a:latin typeface="Cambria Math" panose="02040503050406030204" pitchFamily="18" charset="0"/>
                          </a:rPr>
                        </m:ctrlPr>
                      </m:dPr>
                      <m:e>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𝑗</m:t>
                        </m:r>
                      </m:e>
                    </m:d>
                    <m:r>
                      <a:rPr lang="de-DE" b="0" i="1" smtClean="0">
                        <a:latin typeface="Cambria Math" panose="02040503050406030204" pitchFamily="18" charset="0"/>
                      </a:rPr>
                      <m:t>=∞</m:t>
                    </m:r>
                  </m:oMath>
                </a14:m>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Game Labyrinth</a:t>
                </a:r>
              </a:p>
              <a:p>
                <a:pPr marL="628650" lvl="1" indent="-171450">
                  <a:buFont typeface="Arial" panose="020B0604020202020204" pitchFamily="34" charset="0"/>
                  <a:buChar char="•"/>
                </a:pPr>
                <a:r>
                  <a:rPr lang="de-DE" dirty="0"/>
                  <a:t>Field </a:t>
                </a:r>
                <a:r>
                  <a:rPr lang="de-DE" dirty="0" err="1"/>
                  <a:t>build</a:t>
                </a:r>
                <a:r>
                  <a:rPr lang="de-DE" dirty="0"/>
                  <a:t> </a:t>
                </a:r>
                <a:r>
                  <a:rPr lang="de-DE" dirty="0" err="1"/>
                  <a:t>up</a:t>
                </a:r>
                <a:r>
                  <a:rPr lang="de-DE" dirty="0"/>
                  <a:t> </a:t>
                </a:r>
                <a:r>
                  <a:rPr lang="de-DE" dirty="0" err="1"/>
                  <a:t>by</a:t>
                </a:r>
                <a:r>
                  <a:rPr lang="de-DE" dirty="0"/>
                  <a:t> </a:t>
                </a:r>
                <a:r>
                  <a:rPr lang="de-DE" dirty="0" err="1"/>
                  <a:t>fixed</a:t>
                </a:r>
                <a:r>
                  <a:rPr lang="de-DE" dirty="0"/>
                  <a:t> &amp; </a:t>
                </a:r>
                <a:r>
                  <a:rPr lang="de-DE" dirty="0" err="1"/>
                  <a:t>moving</a:t>
                </a:r>
                <a:r>
                  <a:rPr lang="de-DE" dirty="0"/>
                  <a:t> </a:t>
                </a:r>
                <a:r>
                  <a:rPr lang="de-DE" dirty="0" err="1"/>
                  <a:t>tiles</a:t>
                </a:r>
                <a:endParaRPr lang="de-DE" dirty="0"/>
              </a:p>
              <a:p>
                <a:pPr marL="628650" lvl="1" indent="-171450">
                  <a:buFont typeface="Arial" panose="020B0604020202020204" pitchFamily="34" charset="0"/>
                  <a:buChar char="•"/>
                </a:pPr>
                <a:r>
                  <a:rPr lang="de-DE" dirty="0"/>
                  <a:t>Walls, </a:t>
                </a:r>
                <a:r>
                  <a:rPr lang="de-DE" dirty="0" err="1"/>
                  <a:t>passages</a:t>
                </a:r>
                <a:r>
                  <a:rPr lang="de-DE" dirty="0"/>
                  <a:t> and </a:t>
                </a:r>
                <a:r>
                  <a:rPr lang="de-DE" dirty="0" err="1"/>
                  <a:t>treasures</a:t>
                </a:r>
                <a:r>
                  <a:rPr lang="de-DE" dirty="0"/>
                  <a:t> on </a:t>
                </a:r>
                <a:r>
                  <a:rPr lang="de-DE" dirty="0" err="1"/>
                  <a:t>the</a:t>
                </a:r>
                <a:r>
                  <a:rPr lang="de-DE" dirty="0"/>
                  <a:t> </a:t>
                </a:r>
                <a:r>
                  <a:rPr lang="de-DE" dirty="0" err="1"/>
                  <a:t>tiles</a:t>
                </a:r>
                <a:endParaRPr lang="de-DE" dirty="0"/>
              </a:p>
              <a:p>
                <a:pPr marL="628650" lvl="1" indent="-171450">
                  <a:buFont typeface="Arial" panose="020B0604020202020204" pitchFamily="34" charset="0"/>
                  <a:buChar char="•"/>
                </a:pPr>
                <a:r>
                  <a:rPr lang="de-DE" dirty="0"/>
                  <a:t>Goal </a:t>
                </a:r>
                <a:r>
                  <a:rPr lang="de-DE" dirty="0" err="1"/>
                  <a:t>is</a:t>
                </a:r>
                <a:r>
                  <a:rPr lang="de-DE" dirty="0"/>
                  <a:t> to find </a:t>
                </a:r>
                <a:r>
                  <a:rPr lang="de-DE" dirty="0" err="1"/>
                  <a:t>ways</a:t>
                </a:r>
                <a:r>
                  <a:rPr lang="de-DE" dirty="0"/>
                  <a:t> </a:t>
                </a:r>
                <a:r>
                  <a:rPr lang="de-DE" dirty="0" err="1"/>
                  <a:t>through</a:t>
                </a:r>
                <a:r>
                  <a:rPr lang="de-DE" dirty="0"/>
                  <a:t> </a:t>
                </a:r>
                <a:r>
                  <a:rPr lang="de-DE" dirty="0" err="1"/>
                  <a:t>maze</a:t>
                </a:r>
                <a:r>
                  <a:rPr lang="de-DE" dirty="0"/>
                  <a:t> &amp; </a:t>
                </a:r>
                <a:r>
                  <a:rPr lang="de-DE" dirty="0" err="1"/>
                  <a:t>collect</a:t>
                </a:r>
                <a:r>
                  <a:rPr lang="de-DE" dirty="0"/>
                  <a:t> </a:t>
                </a:r>
                <a:r>
                  <a:rPr lang="de-DE" dirty="0" err="1"/>
                  <a:t>treasures</a:t>
                </a:r>
                <a:endParaRPr lang="de-DE" dirty="0"/>
              </a:p>
              <a:p>
                <a:pPr marL="171450" indent="-171450">
                  <a:buFont typeface="Arial" panose="020B0604020202020204" pitchFamily="34" charset="0"/>
                  <a:buChar char="•"/>
                </a:pPr>
                <a:r>
                  <a:rPr lang="de-DE" dirty="0"/>
                  <a:t>To </a:t>
                </a:r>
                <a:r>
                  <a:rPr lang="de-DE" dirty="0" err="1"/>
                  <a:t>reach</a:t>
                </a:r>
                <a:r>
                  <a:rPr lang="de-DE" dirty="0"/>
                  <a:t> </a:t>
                </a:r>
                <a:r>
                  <a:rPr lang="de-DE" dirty="0" err="1"/>
                  <a:t>goal</a:t>
                </a:r>
                <a:r>
                  <a:rPr lang="de-DE" dirty="0"/>
                  <a:t> -&gt; Way to </a:t>
                </a:r>
                <a:r>
                  <a:rPr lang="de-DE" dirty="0" err="1"/>
                  <a:t>calculate</a:t>
                </a:r>
                <a:r>
                  <a:rPr lang="de-DE" dirty="0"/>
                  <a:t> </a:t>
                </a:r>
                <a:r>
                  <a:rPr lang="de-DE" dirty="0" err="1"/>
                  <a:t>shortest</a:t>
                </a:r>
                <a:r>
                  <a:rPr lang="de-DE" dirty="0"/>
                  <a:t> </a:t>
                </a:r>
                <a:r>
                  <a:rPr lang="de-DE" dirty="0" err="1"/>
                  <a:t>paths</a:t>
                </a:r>
                <a:endParaRPr lang="de-DE" dirty="0"/>
              </a:p>
              <a:p>
                <a:pPr marL="628650" lvl="1" indent="-171450">
                  <a:buFont typeface="Arial" panose="020B0604020202020204" pitchFamily="34" charset="0"/>
                  <a:buChar char="•"/>
                </a:pPr>
                <a:r>
                  <a:rPr lang="de-DE" dirty="0"/>
                  <a:t>Dynamic </a:t>
                </a:r>
                <a:r>
                  <a:rPr lang="de-DE" dirty="0" err="1"/>
                  <a:t>Programming</a:t>
                </a:r>
                <a:r>
                  <a:rPr lang="de-DE" dirty="0"/>
                  <a:t> </a:t>
                </a:r>
                <a:r>
                  <a:rPr lang="de-DE" dirty="0" err="1"/>
                  <a:t>is</a:t>
                </a:r>
                <a:r>
                  <a:rPr lang="de-DE" dirty="0"/>
                  <a:t> </a:t>
                </a:r>
                <a:r>
                  <a:rPr lang="de-DE" dirty="0" err="1"/>
                  <a:t>one</a:t>
                </a:r>
                <a:r>
                  <a:rPr lang="de-DE" dirty="0"/>
                  <a:t> </a:t>
                </a:r>
                <a:r>
                  <a:rPr lang="de-DE" dirty="0" err="1"/>
                  <a:t>way</a:t>
                </a:r>
                <a:r>
                  <a:rPr lang="de-DE" dirty="0"/>
                  <a:t> to </a:t>
                </a:r>
                <a:r>
                  <a:rPr lang="de-DE" dirty="0" err="1"/>
                  <a:t>approach</a:t>
                </a:r>
                <a:endParaRPr lang="de-DE" dirty="0"/>
              </a:p>
              <a:p>
                <a:pPr marL="171450" indent="-171450">
                  <a:buFont typeface="Arial" panose="020B0604020202020204" pitchFamily="34" charset="0"/>
                  <a:buChar char="•"/>
                </a:pPr>
                <a:r>
                  <a:rPr lang="de-DE" dirty="0" err="1"/>
                  <a:t>Define</a:t>
                </a:r>
                <a:r>
                  <a:rPr lang="de-DE" dirty="0"/>
                  <a:t> a </a:t>
                </a:r>
                <a:r>
                  <a:rPr lang="de-DE" dirty="0" err="1"/>
                  <a:t>gridmap</a:t>
                </a:r>
                <a:r>
                  <a:rPr lang="de-DE" dirty="0"/>
                  <a:t> </a:t>
                </a:r>
                <a:r>
                  <a:rPr lang="de-DE" b="0" i="0">
                    <a:latin typeface="Cambria Math" panose="02040503050406030204" pitchFamily="18" charset="0"/>
                  </a:rPr>
                  <a:t>𝑀=ℕ^(𝑛×𝑚)</a:t>
                </a:r>
                <a:r>
                  <a:rPr lang="de-DE" dirty="0"/>
                  <a:t> </a:t>
                </a:r>
                <a:r>
                  <a:rPr lang="de-DE" dirty="0" err="1"/>
                  <a:t>as</a:t>
                </a:r>
                <a:r>
                  <a:rPr lang="de-DE" dirty="0"/>
                  <a:t> </a:t>
                </a:r>
                <a:r>
                  <a:rPr lang="de-DE" dirty="0" err="1"/>
                  <a:t>seen</a:t>
                </a:r>
                <a:r>
                  <a:rPr lang="de-DE" dirty="0"/>
                  <a:t> </a:t>
                </a:r>
                <a:r>
                  <a:rPr lang="de-DE" dirty="0" err="1"/>
                  <a:t>right</a:t>
                </a:r>
                <a:endParaRPr lang="de-DE" dirty="0"/>
              </a:p>
              <a:p>
                <a:pPr marL="628650" lvl="1" indent="-171450">
                  <a:buFont typeface="Arial" panose="020B0604020202020204" pitchFamily="34" charset="0"/>
                  <a:buChar char="•"/>
                </a:pPr>
                <a:r>
                  <a:rPr lang="de-DE" dirty="0"/>
                  <a:t>Value on </a:t>
                </a:r>
                <a:r>
                  <a:rPr lang="de-DE" dirty="0" err="1"/>
                  <a:t>tile</a:t>
                </a:r>
                <a:r>
                  <a:rPr lang="de-DE" dirty="0"/>
                  <a:t> == </a:t>
                </a:r>
                <a:r>
                  <a:rPr lang="de-DE" dirty="0" err="1"/>
                  <a:t>cost</a:t>
                </a:r>
                <a:r>
                  <a:rPr lang="de-DE" dirty="0"/>
                  <a:t> to </a:t>
                </a:r>
                <a:r>
                  <a:rPr lang="de-DE" dirty="0" err="1"/>
                  <a:t>step</a:t>
                </a:r>
                <a:r>
                  <a:rPr lang="de-DE" dirty="0"/>
                  <a:t> on </a:t>
                </a:r>
                <a:r>
                  <a:rPr lang="de-DE" dirty="0" err="1"/>
                  <a:t>it</a:t>
                </a:r>
                <a:r>
                  <a:rPr lang="de-DE" dirty="0"/>
                  <a:t> ~= </a:t>
                </a:r>
                <a:r>
                  <a:rPr lang="de-DE" dirty="0" err="1"/>
                  <a:t>distance</a:t>
                </a:r>
                <a:endParaRPr lang="de-DE" dirty="0"/>
              </a:p>
              <a:p>
                <a:pPr marL="171450" indent="-171450">
                  <a:buFont typeface="Arial" panose="020B0604020202020204" pitchFamily="34" charset="0"/>
                  <a:buChar char="•"/>
                </a:pPr>
                <a:r>
                  <a:rPr lang="de-DE" b="0" i="0">
                    <a:latin typeface="Cambria Math" panose="02040503050406030204" pitchFamily="18" charset="0"/>
                  </a:rPr>
                  <a:t>𝑀(𝑖,𝑗)=∞</a:t>
                </a:r>
                <a:r>
                  <a:rPr lang="de-DE" dirty="0"/>
                  <a:t> </a:t>
                </a:r>
                <a:r>
                  <a:rPr lang="de-DE" dirty="0" err="1"/>
                  <a:t>represent</a:t>
                </a:r>
                <a:r>
                  <a:rPr lang="de-DE" dirty="0"/>
                  <a:t> </a:t>
                </a:r>
                <a:r>
                  <a:rPr lang="de-DE" dirty="0" err="1"/>
                  <a:t>walls</a:t>
                </a:r>
                <a:r>
                  <a:rPr lang="de-DE" dirty="0"/>
                  <a:t> (</a:t>
                </a:r>
                <a:r>
                  <a:rPr lang="de-DE" dirty="0" err="1"/>
                  <a:t>black</a:t>
                </a:r>
                <a:r>
                  <a:rPr lang="de-DE" dirty="0"/>
                  <a:t>)</a:t>
                </a:r>
              </a:p>
              <a:p>
                <a:pPr marL="171450" indent="-171450">
                  <a:buFont typeface="Arial" panose="020B0604020202020204" pitchFamily="34" charset="0"/>
                  <a:buChar char="•"/>
                </a:pPr>
                <a:r>
                  <a:rPr lang="de-DE" dirty="0"/>
                  <a:t>Set </a:t>
                </a:r>
                <a:r>
                  <a:rPr lang="de-DE" dirty="0" err="1"/>
                  <a:t>of</a:t>
                </a:r>
                <a:r>
                  <a:rPr lang="de-DE" dirty="0"/>
                  <a:t> </a:t>
                </a:r>
                <a:r>
                  <a:rPr lang="de-DE" dirty="0" err="1"/>
                  <a:t>goals</a:t>
                </a:r>
                <a:r>
                  <a:rPr lang="de-DE" dirty="0"/>
                  <a:t> </a:t>
                </a:r>
                <a:r>
                  <a:rPr lang="de-DE" dirty="0" err="1"/>
                  <a:t>player</a:t>
                </a:r>
                <a:r>
                  <a:rPr lang="de-DE" dirty="0"/>
                  <a:t> </a:t>
                </a:r>
                <a:r>
                  <a:rPr lang="de-DE" dirty="0" err="1"/>
                  <a:t>wants</a:t>
                </a:r>
                <a:r>
                  <a:rPr lang="de-DE" dirty="0"/>
                  <a:t> to </a:t>
                </a:r>
                <a:r>
                  <a:rPr lang="de-DE" dirty="0" err="1"/>
                  <a:t>reach</a:t>
                </a:r>
                <a:endParaRPr lang="de-DE" dirty="0"/>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4</a:t>
            </a:fld>
            <a:endParaRPr lang="de-DE"/>
          </a:p>
        </p:txBody>
      </p:sp>
    </p:spTree>
    <p:extLst>
      <p:ext uri="{BB962C8B-B14F-4D97-AF65-F5344CB8AC3E}">
        <p14:creationId xmlns:p14="http://schemas.microsoft.com/office/powerpoint/2010/main" val="403819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err="1"/>
                  <a:t>Therefor</a:t>
                </a:r>
                <a:r>
                  <a:rPr lang="de-DE" dirty="0"/>
                  <a:t> </a:t>
                </a:r>
                <a:r>
                  <a:rPr lang="de-DE" dirty="0" err="1"/>
                  <a:t>we</a:t>
                </a:r>
                <a:r>
                  <a:rPr lang="de-DE" dirty="0"/>
                  <a:t> </a:t>
                </a:r>
                <a:r>
                  <a:rPr lang="de-DE" dirty="0" err="1"/>
                  <a:t>want</a:t>
                </a:r>
                <a:r>
                  <a:rPr lang="de-DE" dirty="0"/>
                  <a:t> to find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ℕ</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sup>
                    </m:sSup>
                    <m:r>
                      <a:rPr lang="de-DE" b="0" i="1" smtClean="0">
                        <a:latin typeface="Cambria Math" panose="02040503050406030204" pitchFamily="18" charset="0"/>
                      </a:rPr>
                      <m:t>→</m:t>
                    </m:r>
                    <m:r>
                      <a:rPr lang="de-DE" b="0" i="1" smtClean="0">
                        <a:latin typeface="Cambria Math" panose="02040503050406030204" pitchFamily="18" charset="0"/>
                      </a:rPr>
                      <m:t>𝐴</m:t>
                    </m:r>
                  </m:oMath>
                </a14:m>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Choice>
        <mc:Fallback xmlns="">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Goal </a:t>
                </a:r>
                <a:r>
                  <a:rPr lang="de-DE" dirty="0" err="1"/>
                  <a:t>of</a:t>
                </a:r>
                <a:r>
                  <a:rPr lang="de-DE" dirty="0"/>
                  <a:t> </a:t>
                </a:r>
                <a:r>
                  <a:rPr lang="de-DE" dirty="0" err="1"/>
                  <a:t>paper</a:t>
                </a:r>
                <a:r>
                  <a:rPr lang="de-DE" dirty="0"/>
                  <a:t> </a:t>
                </a:r>
                <a:r>
                  <a:rPr lang="de-DE" dirty="0" err="1"/>
                  <a:t>is</a:t>
                </a:r>
                <a:r>
                  <a:rPr lang="de-DE" dirty="0"/>
                  <a:t> to </a:t>
                </a:r>
                <a:r>
                  <a:rPr lang="de-DE" dirty="0" err="1"/>
                  <a:t>determine</a:t>
                </a:r>
                <a:r>
                  <a:rPr lang="de-DE" dirty="0"/>
                  <a:t> optimal </a:t>
                </a:r>
                <a:r>
                  <a:rPr lang="de-DE" dirty="0" err="1"/>
                  <a:t>policies</a:t>
                </a:r>
                <a:endParaRPr lang="de-DE" dirty="0"/>
              </a:p>
              <a:p>
                <a:pPr marL="171450" indent="-171450">
                  <a:buFont typeface="Arial" panose="020B0604020202020204" pitchFamily="34" charset="0"/>
                  <a:buChar char="•"/>
                </a:pPr>
                <a:r>
                  <a:rPr lang="de-DE" dirty="0"/>
                  <a:t>A Policy </a:t>
                </a:r>
                <a:r>
                  <a:rPr lang="de-DE" dirty="0" err="1"/>
                  <a:t>is</a:t>
                </a:r>
                <a:r>
                  <a:rPr lang="de-DE" dirty="0"/>
                  <a:t> a </a:t>
                </a:r>
                <a:r>
                  <a:rPr lang="de-DE" dirty="0" err="1"/>
                  <a:t>function</a:t>
                </a:r>
                <a:r>
                  <a:rPr lang="de-DE" dirty="0"/>
                  <a:t> </a:t>
                </a:r>
                <a:r>
                  <a:rPr lang="de-DE" dirty="0" err="1"/>
                  <a:t>assigning</a:t>
                </a:r>
                <a:r>
                  <a:rPr lang="de-DE" dirty="0"/>
                  <a:t> </a:t>
                </a:r>
                <a:r>
                  <a:rPr lang="de-DE" dirty="0" err="1"/>
                  <a:t>best</a:t>
                </a:r>
                <a:r>
                  <a:rPr lang="de-DE" dirty="0"/>
                  <a:t> </a:t>
                </a:r>
                <a:r>
                  <a:rPr lang="de-DE" dirty="0" err="1"/>
                  <a:t>action</a:t>
                </a:r>
                <a:r>
                  <a:rPr lang="de-DE" dirty="0"/>
                  <a:t> to </a:t>
                </a:r>
                <a:r>
                  <a:rPr lang="de-DE" dirty="0" err="1"/>
                  <a:t>every</a:t>
                </a:r>
                <a:r>
                  <a:rPr lang="de-DE" dirty="0"/>
                  <a:t> </a:t>
                </a:r>
                <a:r>
                  <a:rPr lang="de-DE" dirty="0" err="1"/>
                  <a:t>position</a:t>
                </a:r>
                <a:endParaRPr lang="de-DE" dirty="0"/>
              </a:p>
              <a:p>
                <a:pPr marL="171450" indent="-171450">
                  <a:buFont typeface="Arial" panose="020B0604020202020204" pitchFamily="34" charset="0"/>
                  <a:buChar char="•"/>
                </a:pPr>
                <a:r>
                  <a:rPr lang="de-DE" b="0" i="0">
                    <a:latin typeface="Cambria Math" panose="02040503050406030204" pitchFamily="18" charset="0"/>
                  </a:rPr>
                  <a:t>𝑃=ℕ^(𝑛×𝑚)→𝐴</a:t>
                </a:r>
                <a:endParaRPr lang="de-DE" dirty="0"/>
              </a:p>
              <a:p>
                <a:pPr marL="171450" indent="-171450">
                  <a:buFont typeface="Arial" panose="020B0604020202020204" pitchFamily="34" charset="0"/>
                  <a:buChar char="•"/>
                </a:pPr>
                <a:r>
                  <a:rPr lang="de-DE" dirty="0" err="1"/>
                  <a:t>Therefore</a:t>
                </a:r>
                <a:r>
                  <a:rPr lang="de-DE" dirty="0"/>
                  <a:t> </a:t>
                </a:r>
                <a:r>
                  <a:rPr lang="de-DE" dirty="0" err="1"/>
                  <a:t>calculate</a:t>
                </a:r>
                <a:r>
                  <a:rPr lang="de-DE" dirty="0"/>
                  <a:t> </a:t>
                </a:r>
                <a:r>
                  <a:rPr lang="de-DE" dirty="0" err="1"/>
                  <a:t>value</a:t>
                </a:r>
                <a:r>
                  <a:rPr lang="de-DE" dirty="0"/>
                  <a:t> </a:t>
                </a:r>
                <a:r>
                  <a:rPr lang="de-DE" dirty="0" err="1"/>
                  <a:t>of</a:t>
                </a:r>
                <a:r>
                  <a:rPr lang="de-DE" dirty="0"/>
                  <a:t> all </a:t>
                </a:r>
                <a:r>
                  <a:rPr lang="de-DE" dirty="0" err="1"/>
                  <a:t>tiles</a:t>
                </a:r>
                <a:r>
                  <a:rPr lang="de-DE" dirty="0"/>
                  <a:t>, </a:t>
                </a:r>
                <a:r>
                  <a:rPr lang="de-DE" dirty="0" err="1"/>
                  <a:t>which</a:t>
                </a:r>
                <a:r>
                  <a:rPr lang="de-DE" dirty="0"/>
                  <a:t> </a:t>
                </a:r>
                <a:r>
                  <a:rPr lang="de-DE" dirty="0" err="1"/>
                  <a:t>equals</a:t>
                </a:r>
                <a:r>
                  <a:rPr lang="de-DE" dirty="0"/>
                  <a:t> </a:t>
                </a:r>
                <a:r>
                  <a:rPr lang="de-DE" dirty="0" err="1"/>
                  <a:t>shortest</a:t>
                </a:r>
                <a:r>
                  <a:rPr lang="de-DE" dirty="0"/>
                  <a:t> </a:t>
                </a:r>
                <a:r>
                  <a:rPr lang="de-DE" dirty="0" err="1"/>
                  <a:t>path</a:t>
                </a:r>
                <a:r>
                  <a:rPr lang="de-DE" dirty="0"/>
                  <a:t> </a:t>
                </a:r>
                <a:r>
                  <a:rPr lang="de-DE" dirty="0" err="1"/>
                  <a:t>length</a:t>
                </a:r>
                <a:endParaRPr lang="de-DE" dirty="0"/>
              </a:p>
              <a:p>
                <a:pPr marL="171450" indent="-171450">
                  <a:buFont typeface="Arial" panose="020B0604020202020204" pitchFamily="34" charset="0"/>
                  <a:buChar char="•"/>
                </a:pPr>
                <a:r>
                  <a:rPr lang="de-DE" dirty="0"/>
                  <a:t>Coming </a:t>
                </a:r>
                <a:r>
                  <a:rPr lang="de-DE" dirty="0" err="1"/>
                  <a:t>from</a:t>
                </a:r>
                <a:r>
                  <a:rPr lang="de-DE" dirty="0"/>
                  <a:t> </a:t>
                </a:r>
                <a:r>
                  <a:rPr lang="de-DE" dirty="0" err="1"/>
                  <a:t>left</a:t>
                </a:r>
                <a:r>
                  <a:rPr lang="de-DE" dirty="0"/>
                  <a:t> normal </a:t>
                </a:r>
                <a:r>
                  <a:rPr lang="de-DE" dirty="0" err="1"/>
                  <a:t>view</a:t>
                </a:r>
                <a:endParaRPr lang="de-DE" dirty="0"/>
              </a:p>
              <a:p>
                <a:pPr marL="628650" lvl="1" indent="-171450">
                  <a:buFont typeface="Arial" panose="020B0604020202020204" pitchFamily="34" charset="0"/>
                  <a:buChar char="•"/>
                </a:pPr>
                <a:r>
                  <a:rPr lang="de-DE" dirty="0" err="1"/>
                  <a:t>Determine</a:t>
                </a:r>
                <a:r>
                  <a:rPr lang="de-DE" dirty="0"/>
                  <a:t> </a:t>
                </a:r>
                <a:r>
                  <a:rPr lang="de-DE" dirty="0" err="1"/>
                  <a:t>actions</a:t>
                </a:r>
                <a:endParaRPr lang="de-DE" dirty="0"/>
              </a:p>
              <a:p>
                <a:pPr marL="628650" lvl="1" indent="-171450">
                  <a:buFont typeface="Arial" panose="020B0604020202020204" pitchFamily="34" charset="0"/>
                  <a:buChar char="•"/>
                </a:pPr>
                <a:r>
                  <a:rPr lang="de-DE" dirty="0"/>
                  <a:t>Show </a:t>
                </a:r>
                <a:r>
                  <a:rPr lang="de-DE" dirty="0" err="1"/>
                  <a:t>some</a:t>
                </a:r>
                <a:r>
                  <a:rPr lang="de-DE" dirty="0"/>
                  <a:t> </a:t>
                </a:r>
                <a:r>
                  <a:rPr lang="de-DE" dirty="0" err="1"/>
                  <a:t>examples</a:t>
                </a:r>
                <a:r>
                  <a:rPr lang="de-DE" dirty="0"/>
                  <a:t>…</a:t>
                </a:r>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5</a:t>
            </a:fld>
            <a:endParaRPr lang="de-DE"/>
          </a:p>
        </p:txBody>
      </p:sp>
    </p:spTree>
    <p:extLst>
      <p:ext uri="{BB962C8B-B14F-4D97-AF65-F5344CB8AC3E}">
        <p14:creationId xmlns:p14="http://schemas.microsoft.com/office/powerpoint/2010/main" val="94996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Continuing</a:t>
            </a:r>
            <a:r>
              <a:rPr lang="de-DE" dirty="0"/>
              <a:t> </a:t>
            </a:r>
            <a:r>
              <a:rPr lang="de-DE" dirty="0" err="1"/>
              <a:t>with</a:t>
            </a:r>
            <a:r>
              <a:rPr lang="de-DE" dirty="0"/>
              <a:t> </a:t>
            </a:r>
            <a:r>
              <a:rPr lang="de-DE" dirty="0" err="1"/>
              <a:t>the</a:t>
            </a:r>
            <a:r>
              <a:rPr lang="de-DE" dirty="0"/>
              <a:t> </a:t>
            </a:r>
            <a:r>
              <a:rPr lang="de-DE" dirty="0" err="1"/>
              <a:t>fundamentals</a:t>
            </a:r>
            <a:r>
              <a:rPr lang="de-DE" dirty="0"/>
              <a:t> </a:t>
            </a:r>
            <a:r>
              <a:rPr lang="de-DE" dirty="0" err="1"/>
              <a:t>used</a:t>
            </a:r>
            <a:r>
              <a:rPr lang="de-DE" dirty="0"/>
              <a:t> </a:t>
            </a:r>
            <a:r>
              <a:rPr lang="de-DE" dirty="0" err="1"/>
              <a:t>for</a:t>
            </a:r>
            <a:r>
              <a:rPr lang="de-DE" dirty="0"/>
              <a:t> </a:t>
            </a:r>
            <a:r>
              <a:rPr lang="de-DE" dirty="0" err="1"/>
              <a:t>approach</a:t>
            </a:r>
            <a:endParaRPr lang="de-DE" dirty="0"/>
          </a:p>
          <a:p>
            <a:pPr marL="171450" indent="-171450">
              <a:buFont typeface="Arial" panose="020B0604020202020204" pitchFamily="34" charset="0"/>
              <a:buChar char="•"/>
            </a:pPr>
            <a:r>
              <a:rPr lang="de-DE" dirty="0"/>
              <a:t> </a:t>
            </a:r>
            <a:r>
              <a:rPr lang="de-DE" dirty="0" err="1"/>
              <a:t>What</a:t>
            </a:r>
            <a:r>
              <a:rPr lang="de-DE" dirty="0"/>
              <a:t> </a:t>
            </a:r>
            <a:r>
              <a:rPr lang="de-DE" dirty="0" err="1"/>
              <a:t>is</a:t>
            </a:r>
            <a:r>
              <a:rPr lang="de-DE" dirty="0"/>
              <a:t> Dynamic </a:t>
            </a:r>
            <a:r>
              <a:rPr lang="de-DE" dirty="0" err="1"/>
              <a:t>Programming</a:t>
            </a:r>
            <a:endParaRPr lang="de-DE" dirty="0"/>
          </a:p>
          <a:p>
            <a:pPr marL="171450" indent="-171450">
              <a:buFont typeface="Arial" panose="020B0604020202020204" pitchFamily="34" charset="0"/>
              <a:buChar char="•"/>
            </a:pPr>
            <a:r>
              <a:rPr lang="de-DE" dirty="0"/>
              <a:t>The </a:t>
            </a:r>
            <a:r>
              <a:rPr lang="de-DE" dirty="0" err="1"/>
              <a:t>principle</a:t>
            </a:r>
            <a:r>
              <a:rPr lang="de-DE" dirty="0"/>
              <a:t> </a:t>
            </a:r>
            <a:r>
              <a:rPr lang="de-DE" dirty="0" err="1"/>
              <a:t>of</a:t>
            </a:r>
            <a:r>
              <a:rPr lang="de-DE" dirty="0"/>
              <a:t> </a:t>
            </a:r>
            <a:r>
              <a:rPr lang="de-DE" dirty="0" err="1"/>
              <a:t>Optimality</a:t>
            </a:r>
            <a:r>
              <a:rPr lang="de-DE" dirty="0"/>
              <a:t> </a:t>
            </a:r>
            <a:r>
              <a:rPr lang="de-DE" dirty="0" err="1"/>
              <a:t>which</a:t>
            </a:r>
            <a:r>
              <a:rPr lang="de-DE" dirty="0"/>
              <a:t> </a:t>
            </a:r>
            <a:r>
              <a:rPr lang="de-DE" dirty="0" err="1"/>
              <a:t>is</a:t>
            </a:r>
            <a:r>
              <a:rPr lang="de-DE" dirty="0"/>
              <a:t> </a:t>
            </a:r>
            <a:r>
              <a:rPr lang="de-DE" dirty="0" err="1"/>
              <a:t>important</a:t>
            </a:r>
            <a:r>
              <a:rPr lang="de-DE" dirty="0"/>
              <a:t> </a:t>
            </a:r>
            <a:r>
              <a:rPr lang="de-DE" dirty="0" err="1"/>
              <a:t>for</a:t>
            </a:r>
            <a:r>
              <a:rPr lang="de-DE" dirty="0"/>
              <a:t> DP</a:t>
            </a:r>
          </a:p>
          <a:p>
            <a:pPr marL="628650" lvl="1" indent="-171450">
              <a:buFont typeface="Arial" panose="020B0604020202020204" pitchFamily="34" charset="0"/>
              <a:buChar char="•"/>
            </a:pPr>
            <a:r>
              <a:rPr lang="de-DE" dirty="0"/>
              <a:t>Fundamental </a:t>
            </a:r>
            <a:r>
              <a:rPr lang="de-DE" dirty="0" err="1"/>
              <a:t>approach</a:t>
            </a:r>
            <a:r>
              <a:rPr lang="de-DE" dirty="0"/>
              <a:t> </a:t>
            </a:r>
            <a:r>
              <a:rPr lang="de-DE" dirty="0" err="1"/>
              <a:t>for</a:t>
            </a:r>
            <a:r>
              <a:rPr lang="de-DE" dirty="0"/>
              <a:t> </a:t>
            </a:r>
            <a:r>
              <a:rPr lang="de-DE" dirty="0" err="1"/>
              <a:t>deriving</a:t>
            </a:r>
            <a:r>
              <a:rPr lang="de-DE" dirty="0"/>
              <a:t> </a:t>
            </a:r>
            <a:r>
              <a:rPr lang="de-DE" dirty="0" err="1"/>
              <a:t>mathematical</a:t>
            </a:r>
            <a:r>
              <a:rPr lang="de-DE" dirty="0"/>
              <a:t> </a:t>
            </a:r>
            <a:r>
              <a:rPr lang="de-DE" dirty="0" err="1"/>
              <a:t>formulations</a:t>
            </a:r>
            <a:r>
              <a:rPr lang="de-DE" dirty="0"/>
              <a:t> </a:t>
            </a:r>
            <a:r>
              <a:rPr lang="de-DE" dirty="0" err="1"/>
              <a:t>for</a:t>
            </a:r>
            <a:r>
              <a:rPr lang="de-DE" dirty="0"/>
              <a:t> </a:t>
            </a:r>
            <a:r>
              <a:rPr lang="de-DE" dirty="0" err="1"/>
              <a:t>this</a:t>
            </a:r>
            <a:r>
              <a:rPr lang="de-DE" dirty="0"/>
              <a:t> type </a:t>
            </a:r>
            <a:r>
              <a:rPr lang="de-DE" dirty="0" err="1"/>
              <a:t>of</a:t>
            </a:r>
            <a:r>
              <a:rPr lang="de-DE" dirty="0"/>
              <a:t> </a:t>
            </a:r>
            <a:r>
              <a:rPr lang="de-DE" dirty="0" err="1"/>
              <a:t>problem</a:t>
            </a:r>
            <a:endParaRPr lang="de-DE" dirty="0"/>
          </a:p>
          <a:p>
            <a:pPr marL="628650" lvl="1" indent="-171450">
              <a:buFont typeface="Arial" panose="020B0604020202020204" pitchFamily="34" charset="0"/>
              <a:buChar char="•"/>
            </a:pPr>
            <a:r>
              <a:rPr lang="de-DE" dirty="0" err="1"/>
              <a:t>Actual</a:t>
            </a:r>
            <a:r>
              <a:rPr lang="de-DE" dirty="0"/>
              <a:t> </a:t>
            </a:r>
            <a:r>
              <a:rPr lang="de-DE" dirty="0" err="1"/>
              <a:t>mathematical</a:t>
            </a:r>
            <a:r>
              <a:rPr lang="de-DE" dirty="0"/>
              <a:t> </a:t>
            </a:r>
            <a:r>
              <a:rPr lang="de-DE" dirty="0" err="1"/>
              <a:t>formulation</a:t>
            </a:r>
            <a:endParaRPr lang="de-DE" dirty="0"/>
          </a:p>
          <a:p>
            <a:pPr marL="628650" lvl="1" indent="-171450">
              <a:buFont typeface="Arial" panose="020B0604020202020204" pitchFamily="34" charset="0"/>
              <a:buChar char="•"/>
            </a:pPr>
            <a:r>
              <a:rPr lang="de-DE" dirty="0" err="1"/>
              <a:t>Which</a:t>
            </a:r>
            <a:r>
              <a:rPr lang="de-DE" dirty="0"/>
              <a:t> </a:t>
            </a:r>
            <a:r>
              <a:rPr lang="de-DE" dirty="0" err="1"/>
              <a:t>characteristics</a:t>
            </a:r>
            <a:r>
              <a:rPr lang="de-DE" dirty="0"/>
              <a:t> a </a:t>
            </a:r>
            <a:r>
              <a:rPr lang="de-DE" dirty="0" err="1"/>
              <a:t>problem</a:t>
            </a:r>
            <a:r>
              <a:rPr lang="de-DE" dirty="0"/>
              <a:t> solvable </a:t>
            </a:r>
            <a:r>
              <a:rPr lang="de-DE" dirty="0" err="1"/>
              <a:t>by</a:t>
            </a:r>
            <a:r>
              <a:rPr lang="de-DE" dirty="0"/>
              <a:t> DP</a:t>
            </a:r>
          </a:p>
        </p:txBody>
      </p:sp>
      <p:sp>
        <p:nvSpPr>
          <p:cNvPr id="4" name="Foliennummernplatzhalter 3"/>
          <p:cNvSpPr>
            <a:spLocks noGrp="1"/>
          </p:cNvSpPr>
          <p:nvPr>
            <p:ph type="sldNum" sz="quarter" idx="10"/>
          </p:nvPr>
        </p:nvSpPr>
        <p:spPr/>
        <p:txBody>
          <a:bodyPr/>
          <a:lstStyle/>
          <a:p>
            <a:fld id="{9192A751-5E40-4DDF-8697-5E2FF2679CAC}" type="slidenum">
              <a:rPr lang="de-DE" smtClean="0"/>
              <a:t>6</a:t>
            </a:fld>
            <a:endParaRPr lang="de-DE" dirty="0"/>
          </a:p>
        </p:txBody>
      </p:sp>
    </p:spTree>
    <p:extLst>
      <p:ext uri="{BB962C8B-B14F-4D97-AF65-F5344CB8AC3E}">
        <p14:creationId xmlns:p14="http://schemas.microsoft.com/office/powerpoint/2010/main" val="46844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14:m>
                  <m:oMath xmlns:m="http://schemas.openxmlformats.org/officeDocument/2006/math">
                    <m:d>
                      <m:dPr>
                        <m:begChr m:val="⟨"/>
                        <m:endChr m:val="⟩"/>
                        <m:ctrlPr>
                          <a:rPr lang="de-DE" i="1">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𝑈</m:t>
                        </m:r>
                        <m:r>
                          <a:rPr lang="de-DE" i="1">
                            <a:latin typeface="Cambria Math" panose="02040503050406030204" pitchFamily="18" charset="0"/>
                          </a:rPr>
                          <m:t>,</m:t>
                        </m:r>
                        <m:r>
                          <a:rPr lang="de-DE" i="1">
                            <a:latin typeface="Cambria Math" panose="02040503050406030204" pitchFamily="18" charset="0"/>
                          </a:rPr>
                          <m:t>𝑓</m:t>
                        </m:r>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𝑣</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𝑖𝑛𝑖𝑡</m:t>
                            </m:r>
                          </m:sub>
                        </m:sSub>
                      </m:e>
                    </m:d>
                  </m:oMath>
                </a14:m>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𝑓</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𝑈</m:t>
                    </m:r>
                    <m:r>
                      <a:rPr lang="de-DE" b="0" i="1" smtClean="0">
                        <a:latin typeface="Cambria Math" panose="02040503050406030204" pitchFamily="18" charset="0"/>
                      </a:rPr>
                      <m:t>↦</m:t>
                    </m:r>
                    <m:r>
                      <a:rPr lang="de-DE" b="0" i="1" smtClean="0">
                        <a:latin typeface="Cambria Math" panose="02040503050406030204" pitchFamily="18" charset="0"/>
                      </a:rPr>
                      <m:t>𝑋</m:t>
                    </m:r>
                  </m:oMath>
                </a14:m>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𝑈</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𝑣</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𝑖𝑛𝑖𝑡</m:t>
                        </m:r>
                      </m:sub>
                    </m:sSub>
                    <m:r>
                      <a:rPr lang="de-DE" b="0" i="1" smtClean="0">
                        <a:latin typeface="Cambria Math" panose="02040503050406030204" pitchFamily="18" charset="0"/>
                      </a:rPr>
                      <m:t>∈</m:t>
                    </m:r>
                    <m:r>
                      <a:rPr lang="de-DE" b="0" i="1" smtClean="0">
                        <a:latin typeface="Cambria Math" panose="02040503050406030204" pitchFamily="18" charset="0"/>
                      </a:rPr>
                      <m:t>𝑋</m:t>
                    </m:r>
                  </m:oMath>
                </a14:m>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Choice>
        <mc:Fallback xmlns="">
          <p:sp>
            <p:nvSpPr>
              <p:cNvPr id="3" name="Notizenplatzhalter 2"/>
              <p:cNvSpPr>
                <a:spLocks noGrp="1"/>
              </p:cNvSpPr>
              <p:nvPr>
                <p:ph type="body" idx="1"/>
              </p:nvPr>
            </p:nvSpPr>
            <p:spPr>
              <a:xfrm>
                <a:off x="685800" y="4400549"/>
                <a:ext cx="5486400" cy="4521777"/>
              </a:xfrm>
            </p:spPr>
            <p:txBody>
              <a:bodyPr/>
              <a:lstStyle/>
              <a:p>
                <a:pPr marL="171450" indent="-171450">
                  <a:buFont typeface="Arial" panose="020B0604020202020204" pitchFamily="34" charset="0"/>
                  <a:buChar char="•"/>
                </a:pPr>
                <a:r>
                  <a:rPr lang="de-DE" dirty="0"/>
                  <a:t>DP </a:t>
                </a:r>
                <a:r>
                  <a:rPr lang="de-DE" dirty="0" err="1"/>
                  <a:t>method</a:t>
                </a:r>
                <a:r>
                  <a:rPr lang="de-DE" dirty="0"/>
                  <a:t> in </a:t>
                </a:r>
                <a:r>
                  <a:rPr lang="de-DE" dirty="0" err="1"/>
                  <a:t>mathematical</a:t>
                </a:r>
                <a:r>
                  <a:rPr lang="de-DE" dirty="0"/>
                  <a:t> </a:t>
                </a:r>
                <a:r>
                  <a:rPr lang="de-DE" dirty="0" err="1"/>
                  <a:t>optimization</a:t>
                </a:r>
                <a:r>
                  <a:rPr lang="de-DE" dirty="0"/>
                  <a:t> &amp; </a:t>
                </a:r>
                <a:r>
                  <a:rPr lang="de-DE" dirty="0" err="1"/>
                  <a:t>comp.</a:t>
                </a:r>
                <a:r>
                  <a:rPr lang="de-DE" dirty="0"/>
                  <a:t> Science</a:t>
                </a:r>
              </a:p>
              <a:p>
                <a:pPr marL="171450" indent="-171450">
                  <a:buFont typeface="Arial" panose="020B0604020202020204" pitchFamily="34" charset="0"/>
                  <a:buChar char="•"/>
                </a:pPr>
                <a:r>
                  <a:rPr lang="de-DE" dirty="0"/>
                  <a:t>Transforms </a:t>
                </a:r>
                <a:r>
                  <a:rPr lang="de-DE" dirty="0" err="1"/>
                  <a:t>complex</a:t>
                </a:r>
                <a:r>
                  <a:rPr lang="de-DE" dirty="0"/>
                  <a:t> </a:t>
                </a:r>
                <a:r>
                  <a:rPr lang="de-DE" dirty="0" err="1"/>
                  <a:t>problems</a:t>
                </a:r>
                <a:r>
                  <a:rPr lang="de-DE" dirty="0"/>
                  <a:t> </a:t>
                </a:r>
                <a:r>
                  <a:rPr lang="de-DE" dirty="0" err="1"/>
                  <a:t>into</a:t>
                </a:r>
                <a:r>
                  <a:rPr lang="de-DE" dirty="0"/>
                  <a:t> </a:t>
                </a:r>
                <a:r>
                  <a:rPr lang="de-DE" dirty="0" err="1"/>
                  <a:t>sequence</a:t>
                </a:r>
                <a:r>
                  <a:rPr lang="de-DE" dirty="0"/>
                  <a:t> </a:t>
                </a:r>
                <a:r>
                  <a:rPr lang="de-DE" dirty="0" err="1"/>
                  <a:t>of</a:t>
                </a:r>
                <a:r>
                  <a:rPr lang="de-DE" dirty="0"/>
                  <a:t> simpler </a:t>
                </a:r>
                <a:r>
                  <a:rPr lang="de-DE" dirty="0" err="1"/>
                  <a:t>subp</a:t>
                </a:r>
                <a:r>
                  <a:rPr lang="de-DE" dirty="0"/>
                  <a:t>.</a:t>
                </a:r>
              </a:p>
              <a:p>
                <a:pPr marL="628650" lvl="1" indent="-171450">
                  <a:buFont typeface="Arial" panose="020B0604020202020204" pitchFamily="34" charset="0"/>
                  <a:buChar char="•"/>
                </a:pPr>
                <a:r>
                  <a:rPr lang="de-DE" dirty="0" err="1"/>
                  <a:t>Each</a:t>
                </a:r>
                <a:r>
                  <a:rPr lang="de-DE" dirty="0"/>
                  <a:t> </a:t>
                </a:r>
                <a:r>
                  <a:rPr lang="de-DE" dirty="0" err="1"/>
                  <a:t>subproblem</a:t>
                </a:r>
                <a:r>
                  <a:rPr lang="de-DE" dirty="0"/>
                  <a:t> </a:t>
                </a:r>
                <a:r>
                  <a:rPr lang="de-DE" dirty="0" err="1"/>
                  <a:t>solved</a:t>
                </a:r>
                <a:r>
                  <a:rPr lang="de-DE" dirty="0"/>
                  <a:t> </a:t>
                </a:r>
                <a:r>
                  <a:rPr lang="de-DE" dirty="0" err="1"/>
                  <a:t>once</a:t>
                </a:r>
                <a:r>
                  <a:rPr lang="de-DE" dirty="0"/>
                  <a:t> &amp; </a:t>
                </a:r>
                <a:r>
                  <a:rPr lang="de-DE" dirty="0" err="1"/>
                  <a:t>solution</a:t>
                </a:r>
                <a:r>
                  <a:rPr lang="de-DE" dirty="0"/>
                  <a:t> </a:t>
                </a:r>
                <a:r>
                  <a:rPr lang="de-DE" dirty="0" err="1"/>
                  <a:t>stored</a:t>
                </a:r>
                <a:endParaRPr lang="de-DE" dirty="0"/>
              </a:p>
              <a:p>
                <a:pPr marL="628650" lvl="1" indent="-171450">
                  <a:buFont typeface="Arial" panose="020B0604020202020204" pitchFamily="34" charset="0"/>
                  <a:buChar char="•"/>
                </a:pPr>
                <a:r>
                  <a:rPr lang="de-DE" dirty="0" err="1"/>
                  <a:t>If</a:t>
                </a:r>
                <a:r>
                  <a:rPr lang="de-DE" dirty="0"/>
                  <a:t> </a:t>
                </a:r>
                <a:r>
                  <a:rPr lang="de-DE" dirty="0" err="1"/>
                  <a:t>reoccuring</a:t>
                </a:r>
                <a:r>
                  <a:rPr lang="de-DE" dirty="0"/>
                  <a:t>, </a:t>
                </a:r>
                <a:r>
                  <a:rPr lang="de-DE" dirty="0" err="1"/>
                  <a:t>use</a:t>
                </a:r>
                <a:r>
                  <a:rPr lang="de-DE" dirty="0"/>
                  <a:t> </a:t>
                </a:r>
                <a:r>
                  <a:rPr lang="de-DE" dirty="0" err="1"/>
                  <a:t>cached</a:t>
                </a:r>
                <a:r>
                  <a:rPr lang="de-DE" dirty="0"/>
                  <a:t> </a:t>
                </a:r>
                <a:r>
                  <a:rPr lang="de-DE" dirty="0" err="1"/>
                  <a:t>result</a:t>
                </a:r>
                <a:endParaRPr lang="de-DE" dirty="0"/>
              </a:p>
              <a:p>
                <a:pPr marL="628650" lvl="1" indent="-171450">
                  <a:buFont typeface="Arial" panose="020B0604020202020204" pitchFamily="34" charset="0"/>
                  <a:buChar char="•"/>
                </a:pPr>
                <a:r>
                  <a:rPr lang="de-DE" dirty="0"/>
                  <a:t>Safe </a:t>
                </a:r>
                <a:r>
                  <a:rPr lang="de-DE" dirty="0" err="1"/>
                  <a:t>computation</a:t>
                </a:r>
                <a:r>
                  <a:rPr lang="de-DE" dirty="0"/>
                  <a:t> time</a:t>
                </a:r>
              </a:p>
              <a:p>
                <a:pPr marL="171450" indent="-171450">
                  <a:buFont typeface="Arial" panose="020B0604020202020204" pitchFamily="34" charset="0"/>
                  <a:buChar char="•"/>
                </a:pPr>
                <a:r>
                  <a:rPr lang="de-DE" dirty="0" err="1"/>
                  <a:t>Recursively</a:t>
                </a:r>
                <a:r>
                  <a:rPr lang="de-DE" dirty="0"/>
                  <a:t> break down </a:t>
                </a:r>
                <a:r>
                  <a:rPr lang="de-DE" dirty="0" err="1"/>
                  <a:t>problem</a:t>
                </a:r>
                <a:r>
                  <a:rPr lang="de-DE" dirty="0"/>
                  <a:t> </a:t>
                </a:r>
                <a:r>
                  <a:rPr lang="de-DE" dirty="0" err="1"/>
                  <a:t>into</a:t>
                </a:r>
                <a:r>
                  <a:rPr lang="de-DE" dirty="0"/>
                  <a:t> </a:t>
                </a:r>
                <a:r>
                  <a:rPr lang="de-DE" dirty="0" err="1"/>
                  <a:t>these</a:t>
                </a:r>
                <a:r>
                  <a:rPr lang="de-DE" dirty="0"/>
                  <a:t> </a:t>
                </a:r>
                <a:r>
                  <a:rPr lang="de-DE" dirty="0" err="1"/>
                  <a:t>subproblems</a:t>
                </a:r>
                <a:endParaRPr lang="de-DE" dirty="0"/>
              </a:p>
              <a:p>
                <a:pPr marL="628650" lvl="1" indent="-171450">
                  <a:buFont typeface="Arial" panose="020B0604020202020204" pitchFamily="34" charset="0"/>
                  <a:buChar char="•"/>
                </a:pPr>
                <a:r>
                  <a:rPr lang="de-DE" dirty="0"/>
                  <a:t>Optimal </a:t>
                </a:r>
                <a:r>
                  <a:rPr lang="de-DE" dirty="0" err="1"/>
                  <a:t>solution</a:t>
                </a:r>
                <a:r>
                  <a:rPr lang="de-DE" dirty="0"/>
                  <a:t> </a:t>
                </a:r>
                <a:r>
                  <a:rPr lang="de-DE" dirty="0" err="1"/>
                  <a:t>by</a:t>
                </a:r>
                <a:r>
                  <a:rPr lang="de-DE" dirty="0"/>
                  <a:t> </a:t>
                </a:r>
                <a:r>
                  <a:rPr lang="de-DE" dirty="0" err="1"/>
                  <a:t>combing</a:t>
                </a:r>
                <a:r>
                  <a:rPr lang="de-DE" dirty="0"/>
                  <a:t> </a:t>
                </a:r>
                <a:r>
                  <a:rPr lang="de-DE" dirty="0" err="1"/>
                  <a:t>solutions</a:t>
                </a:r>
                <a:r>
                  <a:rPr lang="de-DE" dirty="0"/>
                  <a:t> </a:t>
                </a:r>
                <a:r>
                  <a:rPr lang="de-DE" dirty="0" err="1"/>
                  <a:t>for</a:t>
                </a:r>
                <a:r>
                  <a:rPr lang="de-DE" dirty="0"/>
                  <a:t> </a:t>
                </a:r>
                <a:r>
                  <a:rPr lang="de-DE" dirty="0" err="1"/>
                  <a:t>subproblems</a:t>
                </a:r>
                <a:endParaRPr lang="de-DE" dirty="0"/>
              </a:p>
              <a:p>
                <a:pPr marL="171450" indent="-171450">
                  <a:buFont typeface="Arial" panose="020B0604020202020204" pitchFamily="34" charset="0"/>
                  <a:buChar char="•"/>
                </a:pPr>
                <a:r>
                  <a:rPr lang="de-DE" dirty="0"/>
                  <a:t>General </a:t>
                </a:r>
                <a:r>
                  <a:rPr lang="de-DE" dirty="0" err="1"/>
                  <a:t>framework</a:t>
                </a:r>
                <a:r>
                  <a:rPr lang="de-DE" dirty="0"/>
                  <a:t> </a:t>
                </a:r>
                <a:r>
                  <a:rPr lang="de-DE" dirty="0" err="1"/>
                  <a:t>for</a:t>
                </a:r>
                <a:r>
                  <a:rPr lang="de-DE" dirty="0"/>
                  <a:t> </a:t>
                </a:r>
                <a:r>
                  <a:rPr lang="de-DE" dirty="0" err="1"/>
                  <a:t>many</a:t>
                </a:r>
                <a:r>
                  <a:rPr lang="de-DE" dirty="0"/>
                  <a:t> </a:t>
                </a:r>
                <a:r>
                  <a:rPr lang="de-DE" dirty="0" err="1"/>
                  <a:t>problem</a:t>
                </a:r>
                <a:r>
                  <a:rPr lang="de-DE" dirty="0"/>
                  <a:t> </a:t>
                </a:r>
                <a:r>
                  <a:rPr lang="de-DE" dirty="0" err="1"/>
                  <a:t>types</a:t>
                </a:r>
                <a:endParaRPr lang="de-DE" dirty="0"/>
              </a:p>
              <a:p>
                <a:pPr marL="628650" lvl="1" indent="-171450">
                  <a:buFont typeface="Arial" panose="020B0604020202020204" pitchFamily="34" charset="0"/>
                  <a:buChar char="•"/>
                </a:pPr>
                <a:r>
                  <a:rPr lang="de-DE" dirty="0" err="1"/>
                  <a:t>Planning</a:t>
                </a:r>
                <a:r>
                  <a:rPr lang="de-DE" dirty="0"/>
                  <a:t> </a:t>
                </a:r>
                <a:r>
                  <a:rPr lang="de-DE" dirty="0" err="1"/>
                  <a:t>of</a:t>
                </a:r>
                <a:r>
                  <a:rPr lang="de-DE" dirty="0"/>
                  <a:t> </a:t>
                </a:r>
                <a:r>
                  <a:rPr lang="de-DE" dirty="0" err="1"/>
                  <a:t>industrial</a:t>
                </a:r>
                <a:r>
                  <a:rPr lang="de-DE" dirty="0"/>
                  <a:t> </a:t>
                </a:r>
                <a:r>
                  <a:rPr lang="de-DE" dirty="0" err="1"/>
                  <a:t>Production</a:t>
                </a:r>
                <a:r>
                  <a:rPr lang="de-DE" dirty="0"/>
                  <a:t> </a:t>
                </a:r>
                <a:r>
                  <a:rPr lang="de-DE" dirty="0" err="1"/>
                  <a:t>lines</a:t>
                </a:r>
                <a:endParaRPr lang="de-DE" dirty="0"/>
              </a:p>
              <a:p>
                <a:pPr marL="628650" lvl="1" indent="-171450">
                  <a:buFont typeface="Arial" panose="020B0604020202020204" pitchFamily="34" charset="0"/>
                  <a:buChar char="•"/>
                </a:pPr>
                <a:r>
                  <a:rPr lang="de-DE" dirty="0"/>
                  <a:t>Scheduling </a:t>
                </a:r>
                <a:r>
                  <a:rPr lang="de-DE" dirty="0" err="1"/>
                  <a:t>patients</a:t>
                </a:r>
                <a:r>
                  <a:rPr lang="de-DE" dirty="0"/>
                  <a:t> ad </a:t>
                </a:r>
                <a:r>
                  <a:rPr lang="de-DE" dirty="0" err="1"/>
                  <a:t>medical</a:t>
                </a:r>
                <a:r>
                  <a:rPr lang="de-DE" dirty="0"/>
                  <a:t> </a:t>
                </a:r>
                <a:r>
                  <a:rPr lang="de-DE" dirty="0" err="1"/>
                  <a:t>clinic</a:t>
                </a:r>
                <a:endParaRPr lang="de-DE" dirty="0"/>
              </a:p>
              <a:p>
                <a:pPr marL="628650" lvl="1" indent="-171450">
                  <a:buFont typeface="Arial" panose="020B0604020202020204" pitchFamily="34" charset="0"/>
                  <a:buChar char="•"/>
                </a:pPr>
                <a:r>
                  <a:rPr lang="de-DE" dirty="0"/>
                  <a:t>Long </a:t>
                </a:r>
                <a:r>
                  <a:rPr lang="de-DE" dirty="0" err="1"/>
                  <a:t>term</a:t>
                </a:r>
                <a:r>
                  <a:rPr lang="de-DE" dirty="0"/>
                  <a:t> </a:t>
                </a:r>
                <a:r>
                  <a:rPr lang="de-DE" dirty="0" err="1"/>
                  <a:t>investment</a:t>
                </a:r>
                <a:r>
                  <a:rPr lang="de-DE" dirty="0"/>
                  <a:t> </a:t>
                </a:r>
                <a:r>
                  <a:rPr lang="de-DE" dirty="0" err="1"/>
                  <a:t>programs</a:t>
                </a:r>
                <a:endParaRPr lang="de-DE" dirty="0"/>
              </a:p>
              <a:p>
                <a:pPr marL="628650" lvl="1" indent="-171450">
                  <a:buFont typeface="Arial" panose="020B0604020202020204" pitchFamily="34" charset="0"/>
                  <a:buChar char="•"/>
                </a:pPr>
                <a:r>
                  <a:rPr lang="de-DE" dirty="0"/>
                  <a:t>Robot </a:t>
                </a:r>
                <a:r>
                  <a:rPr lang="de-DE" dirty="0" err="1"/>
                  <a:t>motion</a:t>
                </a:r>
                <a:r>
                  <a:rPr lang="de-DE" dirty="0"/>
                  <a:t> </a:t>
                </a:r>
                <a:r>
                  <a:rPr lang="de-DE" dirty="0" err="1"/>
                  <a:t>planning</a:t>
                </a:r>
                <a:endParaRPr lang="de-DE" dirty="0"/>
              </a:p>
              <a:p>
                <a:pPr marL="171450" indent="-171450">
                  <a:buFont typeface="Arial" panose="020B0604020202020204" pitchFamily="34" charset="0"/>
                  <a:buChar char="•"/>
                </a:pPr>
                <a:r>
                  <a:rPr lang="de-DE" dirty="0"/>
                  <a:t>Underlying </a:t>
                </a:r>
                <a:r>
                  <a:rPr lang="de-DE" dirty="0" err="1"/>
                  <a:t>sequence</a:t>
                </a:r>
                <a:r>
                  <a:rPr lang="de-DE" dirty="0"/>
                  <a:t> </a:t>
                </a:r>
                <a:r>
                  <a:rPr lang="de-DE" dirty="0" err="1"/>
                  <a:t>of</a:t>
                </a:r>
                <a:r>
                  <a:rPr lang="de-DE" dirty="0"/>
                  <a:t> </a:t>
                </a:r>
                <a:r>
                  <a:rPr lang="de-DE" dirty="0" err="1"/>
                  <a:t>decisions</a:t>
                </a:r>
                <a:r>
                  <a:rPr lang="de-DE" dirty="0"/>
                  <a:t> in finite </a:t>
                </a:r>
                <a:r>
                  <a:rPr lang="de-DE" dirty="0" err="1"/>
                  <a:t>number</a:t>
                </a:r>
                <a:r>
                  <a:rPr lang="de-DE" dirty="0"/>
                  <a:t> </a:t>
                </a:r>
                <a:r>
                  <a:rPr lang="de-DE" dirty="0" err="1"/>
                  <a:t>of</a:t>
                </a:r>
                <a:r>
                  <a:rPr lang="de-DE" dirty="0"/>
                  <a:t> </a:t>
                </a:r>
                <a:r>
                  <a:rPr lang="de-DE" dirty="0" err="1"/>
                  <a:t>stages</a:t>
                </a:r>
                <a:endParaRPr lang="de-DE" dirty="0"/>
              </a:p>
              <a:p>
                <a:pPr marL="628650" lvl="1" indent="-171450">
                  <a:buFont typeface="Arial" panose="020B0604020202020204" pitchFamily="34" charset="0"/>
                  <a:buChar char="•"/>
                </a:pPr>
                <a:r>
                  <a:rPr lang="de-DE" dirty="0" err="1"/>
                  <a:t>Timesteps</a:t>
                </a:r>
                <a:r>
                  <a:rPr lang="de-DE" dirty="0"/>
                  <a:t>, </a:t>
                </a:r>
                <a:r>
                  <a:rPr lang="de-DE" dirty="0" err="1"/>
                  <a:t>Moves</a:t>
                </a:r>
                <a:r>
                  <a:rPr lang="de-DE" dirty="0"/>
                  <a:t>…</a:t>
                </a:r>
              </a:p>
              <a:p>
                <a:pPr marL="171450" indent="-171450">
                  <a:buFont typeface="Arial" panose="020B0604020202020204" pitchFamily="34" charset="0"/>
                  <a:buChar char="•"/>
                </a:pPr>
                <a:r>
                  <a:rPr lang="de-DE" dirty="0" err="1"/>
                  <a:t>Defined</a:t>
                </a:r>
                <a:r>
                  <a:rPr lang="de-DE" dirty="0"/>
                  <a:t> </a:t>
                </a:r>
                <a:r>
                  <a:rPr lang="de-DE" dirty="0" err="1"/>
                  <a:t>as</a:t>
                </a:r>
                <a:r>
                  <a:rPr lang="de-DE" dirty="0"/>
                  <a:t> Tupel </a:t>
                </a:r>
                <a:r>
                  <a:rPr lang="de-DE" i="0">
                    <a:latin typeface="Cambria Math" panose="02040503050406030204" pitchFamily="18" charset="0"/>
                  </a:rPr>
                  <a:t>⟨𝑋,𝑈,𝑓,𝑐,𝑣,𝑥_𝑖𝑛𝑖𝑡 ⟩</a:t>
                </a:r>
                <a:endParaRPr lang="de-DE" dirty="0"/>
              </a:p>
              <a:p>
                <a:pPr marL="628650" lvl="1" indent="-171450">
                  <a:buFont typeface="Arial" panose="020B0604020202020204" pitchFamily="34" charset="0"/>
                  <a:buChar char="•"/>
                </a:pPr>
                <a:r>
                  <a:rPr lang="de-DE" dirty="0"/>
                  <a:t>X: Set </a:t>
                </a:r>
                <a:r>
                  <a:rPr lang="de-DE" dirty="0" err="1"/>
                  <a:t>of</a:t>
                </a:r>
                <a:r>
                  <a:rPr lang="de-DE" dirty="0"/>
                  <a:t> </a:t>
                </a:r>
                <a:r>
                  <a:rPr lang="de-DE" dirty="0" err="1"/>
                  <a:t>states</a:t>
                </a:r>
                <a:endParaRPr lang="de-DE" dirty="0"/>
              </a:p>
              <a:p>
                <a:pPr marL="628650" lvl="1" indent="-171450">
                  <a:buFont typeface="Arial" panose="020B0604020202020204" pitchFamily="34" charset="0"/>
                  <a:buChar char="•"/>
                </a:pPr>
                <a:r>
                  <a:rPr lang="de-DE" dirty="0"/>
                  <a:t>U </a:t>
                </a:r>
                <a:r>
                  <a:rPr lang="de-DE" dirty="0" err="1"/>
                  <a:t>set</a:t>
                </a:r>
                <a:r>
                  <a:rPr lang="de-DE" dirty="0"/>
                  <a:t> </a:t>
                </a:r>
                <a:r>
                  <a:rPr lang="de-DE" dirty="0" err="1"/>
                  <a:t>of</a:t>
                </a:r>
                <a:r>
                  <a:rPr lang="de-DE" dirty="0"/>
                  <a:t> </a:t>
                </a:r>
                <a:r>
                  <a:rPr lang="de-DE" dirty="0" err="1"/>
                  <a:t>controls</a:t>
                </a:r>
                <a:r>
                  <a:rPr lang="de-DE" dirty="0"/>
                  <a:t>, </a:t>
                </a:r>
                <a:r>
                  <a:rPr lang="de-DE" dirty="0" err="1"/>
                  <a:t>transformations</a:t>
                </a:r>
                <a:endParaRPr lang="de-DE" dirty="0"/>
              </a:p>
              <a:p>
                <a:pPr marL="628650" lvl="1" indent="-171450">
                  <a:buFont typeface="Arial" panose="020B0604020202020204" pitchFamily="34" charset="0"/>
                  <a:buChar char="•"/>
                </a:pPr>
                <a:r>
                  <a:rPr lang="de-DE" b="0" i="0">
                    <a:latin typeface="Cambria Math" panose="02040503050406030204" pitchFamily="18" charset="0"/>
                  </a:rPr>
                  <a:t>𝑓:𝑋×𝑈↦𝑋</a:t>
                </a:r>
                <a:r>
                  <a:rPr lang="de-DE" b="0" dirty="0"/>
                  <a:t> </a:t>
                </a:r>
                <a:r>
                  <a:rPr lang="de-DE" b="0" dirty="0" err="1"/>
                  <a:t>transition</a:t>
                </a:r>
                <a:r>
                  <a:rPr lang="de-DE" b="0" dirty="0"/>
                  <a:t> </a:t>
                </a:r>
                <a:r>
                  <a:rPr lang="de-DE" b="0" dirty="0" err="1"/>
                  <a:t>function</a:t>
                </a:r>
                <a:r>
                  <a:rPr lang="de-DE" b="0" dirty="0"/>
                  <a:t>, </a:t>
                </a:r>
                <a:r>
                  <a:rPr lang="de-DE" b="0" dirty="0" err="1"/>
                  <a:t>specifying</a:t>
                </a:r>
                <a:r>
                  <a:rPr lang="de-DE" b="0" dirty="0"/>
                  <a:t> </a:t>
                </a:r>
                <a:r>
                  <a:rPr lang="de-DE" b="0" dirty="0" err="1"/>
                  <a:t>next</a:t>
                </a:r>
                <a:r>
                  <a:rPr lang="de-DE" b="0" dirty="0"/>
                  <a:t> </a:t>
                </a:r>
                <a:r>
                  <a:rPr lang="de-DE" b="0" dirty="0" err="1"/>
                  <a:t>state</a:t>
                </a:r>
                <a:r>
                  <a:rPr lang="de-DE" b="0" dirty="0"/>
                  <a:t> </a:t>
                </a:r>
                <a:r>
                  <a:rPr lang="de-DE" b="0" dirty="0" err="1"/>
                  <a:t>if</a:t>
                </a:r>
                <a:r>
                  <a:rPr lang="de-DE" b="0" dirty="0"/>
                  <a:t> </a:t>
                </a:r>
                <a:r>
                  <a:rPr lang="de-DE" b="0" dirty="0" err="1"/>
                  <a:t>control</a:t>
                </a:r>
                <a:r>
                  <a:rPr lang="de-DE" b="0" dirty="0"/>
                  <a:t> u </a:t>
                </a:r>
                <a:r>
                  <a:rPr lang="de-DE" b="0" dirty="0" err="1"/>
                  <a:t>is</a:t>
                </a:r>
                <a:r>
                  <a:rPr lang="de-DE" b="0" dirty="0"/>
                  <a:t> </a:t>
                </a:r>
                <a:r>
                  <a:rPr lang="de-DE" b="0" dirty="0" err="1"/>
                  <a:t>executed</a:t>
                </a:r>
                <a:r>
                  <a:rPr lang="de-DE" b="0" dirty="0"/>
                  <a:t> in </a:t>
                </a:r>
                <a:r>
                  <a:rPr lang="de-DE" b="0" dirty="0" err="1"/>
                  <a:t>state</a:t>
                </a:r>
                <a:r>
                  <a:rPr lang="de-DE" b="0" dirty="0"/>
                  <a:t> x</a:t>
                </a:r>
              </a:p>
              <a:p>
                <a:pPr marL="628650" lvl="1" indent="-171450">
                  <a:buFont typeface="Arial" panose="020B0604020202020204" pitchFamily="34" charset="0"/>
                  <a:buChar char="•"/>
                </a:pPr>
                <a:r>
                  <a:rPr lang="de-DE" b="0" i="0">
                    <a:latin typeface="Cambria Math" panose="02040503050406030204" pitchFamily="18" charset="0"/>
                  </a:rPr>
                  <a:t>𝑐:𝑋×𝑈↦ℝ</a:t>
                </a:r>
                <a:r>
                  <a:rPr lang="de-DE" dirty="0"/>
                  <a:t> </a:t>
                </a:r>
                <a:r>
                  <a:rPr lang="de-DE" dirty="0" err="1"/>
                  <a:t>cost</a:t>
                </a:r>
                <a:r>
                  <a:rPr lang="de-DE" dirty="0"/>
                  <a:t> </a:t>
                </a:r>
                <a:r>
                  <a:rPr lang="de-DE" dirty="0" err="1"/>
                  <a:t>function</a:t>
                </a:r>
                <a:r>
                  <a:rPr lang="de-DE" dirty="0"/>
                  <a:t>, </a:t>
                </a:r>
                <a:r>
                  <a:rPr lang="de-DE" dirty="0" err="1"/>
                  <a:t>remember</a:t>
                </a:r>
                <a:r>
                  <a:rPr lang="de-DE" dirty="0"/>
                  <a:t> </a:t>
                </a:r>
                <a:r>
                  <a:rPr lang="de-DE" dirty="0" err="1"/>
                  <a:t>number</a:t>
                </a:r>
                <a:r>
                  <a:rPr lang="de-DE" dirty="0"/>
                  <a:t> on </a:t>
                </a:r>
                <a:r>
                  <a:rPr lang="de-DE" dirty="0" err="1"/>
                  <a:t>tile</a:t>
                </a:r>
                <a:endParaRPr lang="de-DE" dirty="0"/>
              </a:p>
              <a:p>
                <a:pPr marL="628650" lvl="1" indent="-171450">
                  <a:buFont typeface="Arial" panose="020B0604020202020204" pitchFamily="34" charset="0"/>
                  <a:buChar char="•"/>
                </a:pPr>
                <a:r>
                  <a:rPr lang="de-DE" b="0" i="0">
                    <a:latin typeface="Cambria Math" panose="02040503050406030204" pitchFamily="18" charset="0"/>
                  </a:rPr>
                  <a:t>𝑣:𝑋↦ℝ</a:t>
                </a:r>
                <a:r>
                  <a:rPr lang="de-DE" dirty="0"/>
                  <a:t> </a:t>
                </a:r>
                <a:r>
                  <a:rPr lang="de-DE" dirty="0" err="1"/>
                  <a:t>value</a:t>
                </a:r>
                <a:r>
                  <a:rPr lang="de-DE" dirty="0"/>
                  <a:t> </a:t>
                </a:r>
                <a:r>
                  <a:rPr lang="de-DE" dirty="0" err="1"/>
                  <a:t>function</a:t>
                </a:r>
                <a:r>
                  <a:rPr lang="de-DE" dirty="0"/>
                  <a:t>, </a:t>
                </a:r>
                <a:r>
                  <a:rPr lang="de-DE" dirty="0" err="1"/>
                  <a:t>shortest</a:t>
                </a:r>
                <a:r>
                  <a:rPr lang="de-DE" dirty="0"/>
                  <a:t> </a:t>
                </a:r>
                <a:r>
                  <a:rPr lang="de-DE" dirty="0" err="1"/>
                  <a:t>path</a:t>
                </a:r>
                <a:r>
                  <a:rPr lang="de-DE" dirty="0"/>
                  <a:t> </a:t>
                </a:r>
                <a:r>
                  <a:rPr lang="de-DE" dirty="0" err="1"/>
                  <a:t>length</a:t>
                </a:r>
                <a:endParaRPr lang="de-DE" dirty="0"/>
              </a:p>
              <a:p>
                <a:pPr marL="628650" lvl="1" indent="-171450">
                  <a:buFont typeface="Arial" panose="020B0604020202020204" pitchFamily="34" charset="0"/>
                  <a:buChar char="•"/>
                </a:pPr>
                <a:r>
                  <a:rPr lang="de-DE" b="0" i="0">
                    <a:latin typeface="Cambria Math" panose="02040503050406030204" pitchFamily="18" charset="0"/>
                  </a:rPr>
                  <a:t>𝑋_𝑖𝑛𝑖𝑡∈𝑋</a:t>
                </a:r>
                <a:r>
                  <a:rPr lang="de-DE" dirty="0"/>
                  <a:t> initial </a:t>
                </a:r>
                <a:r>
                  <a:rPr lang="de-DE" dirty="0" err="1"/>
                  <a:t>state</a:t>
                </a:r>
                <a:endParaRPr lang="de-DE" dirty="0"/>
              </a:p>
              <a:p>
                <a:pPr marL="171450" indent="-171450">
                  <a:buFont typeface="Arial" panose="020B0604020202020204" pitchFamily="34" charset="0"/>
                  <a:buChar char="•"/>
                </a:pPr>
                <a:endParaRPr lang="de-DE"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7</a:t>
            </a:fld>
            <a:endParaRPr lang="de-DE"/>
          </a:p>
        </p:txBody>
      </p:sp>
    </p:spTree>
    <p:extLst>
      <p:ext uri="{BB962C8B-B14F-4D97-AF65-F5344CB8AC3E}">
        <p14:creationId xmlns:p14="http://schemas.microsoft.com/office/powerpoint/2010/main" val="293465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For</a:t>
            </a:r>
            <a:r>
              <a:rPr lang="de-DE" dirty="0"/>
              <a:t> </a:t>
            </a:r>
            <a:r>
              <a:rPr lang="de-DE" dirty="0" err="1"/>
              <a:t>starting</a:t>
            </a:r>
            <a:r>
              <a:rPr lang="de-DE" dirty="0"/>
              <a:t> </a:t>
            </a:r>
            <a:r>
              <a:rPr lang="de-DE" dirty="0" err="1"/>
              <a:t>more</a:t>
            </a:r>
            <a:r>
              <a:rPr lang="de-DE" dirty="0"/>
              <a:t> </a:t>
            </a:r>
            <a:r>
              <a:rPr lang="de-DE" dirty="0" err="1"/>
              <a:t>precise</a:t>
            </a:r>
            <a:r>
              <a:rPr lang="de-DE" dirty="0"/>
              <a:t> </a:t>
            </a:r>
            <a:r>
              <a:rPr lang="de-DE" dirty="0" err="1"/>
              <a:t>discussion</a:t>
            </a:r>
            <a:endParaRPr lang="de-DE" dirty="0"/>
          </a:p>
          <a:p>
            <a:pPr marL="171450" indent="-171450">
              <a:buFont typeface="Arial" panose="020B0604020202020204" pitchFamily="34" charset="0"/>
              <a:buChar char="•"/>
            </a:pPr>
            <a:r>
              <a:rPr lang="en-US" dirty="0"/>
              <a:t>A policy is a sequence of decisions. </a:t>
            </a:r>
          </a:p>
          <a:p>
            <a:pPr marL="171450" indent="-171450">
              <a:buFont typeface="Arial" panose="020B0604020202020204" pitchFamily="34" charset="0"/>
              <a:buChar char="•"/>
            </a:pPr>
            <a:r>
              <a:rPr lang="en-US" dirty="0"/>
              <a:t>An optimal policy is a sequence of decisions that has the best outcome w.r.t. a predefined criterion.</a:t>
            </a:r>
          </a:p>
          <a:p>
            <a:pPr marL="171450" indent="-171450">
              <a:buFont typeface="Arial" panose="020B0604020202020204" pitchFamily="34" charset="0"/>
              <a:buChar char="•"/>
            </a:pPr>
            <a:r>
              <a:rPr lang="en-US" dirty="0"/>
              <a:t>Classical approach would be, calculate all policies, and optimize the return</a:t>
            </a:r>
          </a:p>
          <a:p>
            <a:pPr marL="171450" indent="-171450">
              <a:buFont typeface="Arial" panose="020B0604020202020204" pitchFamily="34" charset="0"/>
              <a:buChar char="•"/>
            </a:pPr>
            <a:r>
              <a:rPr lang="en-US" dirty="0"/>
              <a:t>Not practical due to curse of dimensions </a:t>
            </a:r>
          </a:p>
          <a:p>
            <a:pPr marL="628650" lvl="1" indent="-171450">
              <a:buFont typeface="Arial" panose="020B0604020202020204" pitchFamily="34" charset="0"/>
              <a:buChar char="•"/>
            </a:pPr>
            <a:r>
              <a:rPr lang="en-US" dirty="0"/>
              <a:t>Low number of stages and choices explode</a:t>
            </a:r>
          </a:p>
          <a:p>
            <a:pPr marL="171450" indent="-171450">
              <a:buFont typeface="Arial" panose="020B0604020202020204" pitchFamily="34" charset="0"/>
              <a:buChar char="•"/>
            </a:pPr>
            <a:r>
              <a:rPr lang="de-DE" dirty="0"/>
              <a:t>Richard </a:t>
            </a:r>
            <a:r>
              <a:rPr lang="de-DE" dirty="0" err="1"/>
              <a:t>Bellman</a:t>
            </a:r>
            <a:r>
              <a:rPr lang="de-DE" dirty="0"/>
              <a:t>, </a:t>
            </a:r>
            <a:r>
              <a:rPr lang="de-DE" dirty="0" err="1"/>
              <a:t>inventor</a:t>
            </a:r>
            <a:r>
              <a:rPr lang="de-DE" dirty="0"/>
              <a:t> </a:t>
            </a:r>
            <a:r>
              <a:rPr lang="de-DE" dirty="0" err="1"/>
              <a:t>of</a:t>
            </a:r>
            <a:r>
              <a:rPr lang="de-DE" dirty="0"/>
              <a:t> DP </a:t>
            </a:r>
            <a:r>
              <a:rPr lang="de-DE" dirty="0" err="1"/>
              <a:t>saw</a:t>
            </a:r>
            <a:endParaRPr lang="de-DE" dirty="0"/>
          </a:p>
          <a:p>
            <a:pPr marL="628650" lvl="1" indent="-171450">
              <a:buFont typeface="Arial" panose="020B0604020202020204" pitchFamily="34" charset="0"/>
              <a:buChar char="•"/>
            </a:pPr>
            <a:r>
              <a:rPr lang="de-DE" dirty="0" err="1"/>
              <a:t>No</a:t>
            </a:r>
            <a:r>
              <a:rPr lang="de-DE" dirty="0"/>
              <a:t> </a:t>
            </a:r>
            <a:r>
              <a:rPr lang="de-DE" dirty="0" err="1"/>
              <a:t>need</a:t>
            </a:r>
            <a:r>
              <a:rPr lang="de-DE" dirty="0"/>
              <a:t> to </a:t>
            </a:r>
            <a:r>
              <a:rPr lang="de-DE" dirty="0" err="1"/>
              <a:t>know</a:t>
            </a:r>
            <a:r>
              <a:rPr lang="de-DE" dirty="0"/>
              <a:t> </a:t>
            </a:r>
            <a:r>
              <a:rPr lang="de-DE" dirty="0" err="1"/>
              <a:t>whole</a:t>
            </a:r>
            <a:r>
              <a:rPr lang="de-DE" dirty="0"/>
              <a:t> </a:t>
            </a:r>
            <a:r>
              <a:rPr lang="de-DE" dirty="0" err="1"/>
              <a:t>sequence</a:t>
            </a:r>
            <a:endParaRPr lang="de-DE" dirty="0"/>
          </a:p>
          <a:p>
            <a:pPr marL="628650" lvl="1" indent="-171450">
              <a:buFont typeface="Arial" panose="020B0604020202020204" pitchFamily="34" charset="0"/>
              <a:buChar char="•"/>
            </a:pPr>
            <a:r>
              <a:rPr lang="de-DE" dirty="0" err="1"/>
              <a:t>Better</a:t>
            </a:r>
            <a:r>
              <a:rPr lang="de-DE" dirty="0"/>
              <a:t> find a </a:t>
            </a:r>
            <a:r>
              <a:rPr lang="de-DE" dirty="0" err="1"/>
              <a:t>general</a:t>
            </a:r>
            <a:r>
              <a:rPr lang="de-DE" dirty="0"/>
              <a:t> </a:t>
            </a:r>
            <a:r>
              <a:rPr lang="de-DE" dirty="0" err="1"/>
              <a:t>description</a:t>
            </a:r>
            <a:r>
              <a:rPr lang="de-DE" dirty="0"/>
              <a:t>, </a:t>
            </a:r>
            <a:r>
              <a:rPr lang="de-DE" dirty="0" err="1"/>
              <a:t>function</a:t>
            </a:r>
            <a:r>
              <a:rPr lang="de-DE" dirty="0"/>
              <a:t> </a:t>
            </a:r>
            <a:r>
              <a:rPr lang="de-DE" dirty="0" err="1"/>
              <a:t>that</a:t>
            </a:r>
            <a:r>
              <a:rPr lang="de-DE" dirty="0"/>
              <a:t> </a:t>
            </a:r>
            <a:r>
              <a:rPr lang="de-DE" dirty="0" err="1"/>
              <a:t>returns</a:t>
            </a:r>
            <a:r>
              <a:rPr lang="de-DE" dirty="0"/>
              <a:t> </a:t>
            </a:r>
            <a:r>
              <a:rPr lang="de-DE" dirty="0" err="1"/>
              <a:t>best</a:t>
            </a:r>
            <a:r>
              <a:rPr lang="de-DE" dirty="0"/>
              <a:t> </a:t>
            </a:r>
            <a:r>
              <a:rPr lang="de-DE" dirty="0" err="1"/>
              <a:t>decision</a:t>
            </a:r>
            <a:r>
              <a:rPr lang="de-DE" dirty="0"/>
              <a:t> at </a:t>
            </a:r>
            <a:r>
              <a:rPr lang="de-DE" dirty="0" err="1"/>
              <a:t>any</a:t>
            </a:r>
            <a:r>
              <a:rPr lang="de-DE" dirty="0"/>
              <a:t> time </a:t>
            </a:r>
          </a:p>
          <a:p>
            <a:pPr marL="628650" lvl="1" indent="-171450">
              <a:buFont typeface="Arial" panose="020B0604020202020204" pitchFamily="34" charset="0"/>
              <a:buChar char="•"/>
            </a:pPr>
            <a:r>
              <a:rPr lang="de-DE" dirty="0" err="1"/>
              <a:t>Only</a:t>
            </a:r>
            <a:r>
              <a:rPr lang="de-DE" dirty="0"/>
              <a:t> </a:t>
            </a:r>
            <a:r>
              <a:rPr lang="de-DE" dirty="0" err="1"/>
              <a:t>depending</a:t>
            </a:r>
            <a:r>
              <a:rPr lang="de-DE" dirty="0"/>
              <a:t> on </a:t>
            </a:r>
            <a:r>
              <a:rPr lang="de-DE" dirty="0" err="1"/>
              <a:t>current</a:t>
            </a:r>
            <a:r>
              <a:rPr lang="de-DE" dirty="0"/>
              <a:t> </a:t>
            </a:r>
            <a:r>
              <a:rPr lang="de-DE" dirty="0" err="1"/>
              <a:t>state</a:t>
            </a:r>
            <a:endParaRPr lang="de-DE" dirty="0"/>
          </a:p>
          <a:p>
            <a:pPr marL="171450" indent="-171450">
              <a:buFont typeface="Arial" panose="020B0604020202020204" pitchFamily="34" charset="0"/>
              <a:buChar char="•"/>
            </a:pPr>
            <a:r>
              <a:rPr lang="de-DE" dirty="0" err="1"/>
              <a:t>Rewrote</a:t>
            </a:r>
            <a:r>
              <a:rPr lang="de-DE" dirty="0"/>
              <a:t> </a:t>
            </a:r>
            <a:r>
              <a:rPr lang="de-DE" dirty="0" err="1"/>
              <a:t>definition</a:t>
            </a:r>
            <a:r>
              <a:rPr lang="de-DE" dirty="0"/>
              <a:t> </a:t>
            </a:r>
            <a:r>
              <a:rPr lang="de-DE" dirty="0" err="1"/>
              <a:t>of</a:t>
            </a:r>
            <a:r>
              <a:rPr lang="de-DE" dirty="0"/>
              <a:t> optimal </a:t>
            </a:r>
            <a:r>
              <a:rPr lang="de-DE" dirty="0" err="1"/>
              <a:t>policy</a:t>
            </a:r>
            <a:endParaRPr lang="de-DE" dirty="0"/>
          </a:p>
          <a:p>
            <a:pPr marL="628650" lvl="1" indent="-171450">
              <a:buFont typeface="Arial" panose="020B0604020202020204" pitchFamily="34" charset="0"/>
              <a:buChar char="•"/>
            </a:pPr>
            <a:r>
              <a:rPr lang="en-US" dirty="0"/>
              <a:t>An optimal policy has the property, that whatever the initial state and initial decisions are, the remaining decisions must constitute an optimal policy with regard to the state resulting from the first decisions.</a:t>
            </a:r>
          </a:p>
          <a:p>
            <a:pPr marL="171450" indent="-171450">
              <a:buFont typeface="Arial" panose="020B0604020202020204" pitchFamily="34" charset="0"/>
              <a:buChar char="•"/>
            </a:pPr>
            <a:r>
              <a:rPr lang="de-DE" dirty="0" err="1"/>
              <a:t>Means</a:t>
            </a:r>
            <a:r>
              <a:rPr lang="de-DE" dirty="0"/>
              <a:t> </a:t>
            </a:r>
            <a:r>
              <a:rPr lang="de-DE" dirty="0" err="1"/>
              <a:t>that</a:t>
            </a:r>
            <a:r>
              <a:rPr lang="de-DE" dirty="0"/>
              <a:t> in </a:t>
            </a:r>
            <a:r>
              <a:rPr lang="de-DE" dirty="0" err="1"/>
              <a:t>which</a:t>
            </a:r>
            <a:r>
              <a:rPr lang="de-DE" dirty="0"/>
              <a:t> </a:t>
            </a:r>
            <a:r>
              <a:rPr lang="de-DE" dirty="0" err="1"/>
              <a:t>state</a:t>
            </a:r>
            <a:r>
              <a:rPr lang="de-DE" dirty="0"/>
              <a:t> </a:t>
            </a:r>
            <a:r>
              <a:rPr lang="de-DE" dirty="0" err="1"/>
              <a:t>we</a:t>
            </a:r>
            <a:r>
              <a:rPr lang="de-DE" dirty="0"/>
              <a:t> </a:t>
            </a:r>
            <a:r>
              <a:rPr lang="de-DE" dirty="0" err="1"/>
              <a:t>start</a:t>
            </a:r>
            <a:r>
              <a:rPr lang="de-DE" dirty="0"/>
              <a:t> and </a:t>
            </a:r>
            <a:r>
              <a:rPr lang="de-DE" dirty="0" err="1"/>
              <a:t>what</a:t>
            </a:r>
            <a:r>
              <a:rPr lang="de-DE" dirty="0"/>
              <a:t> </a:t>
            </a:r>
            <a:r>
              <a:rPr lang="de-DE" dirty="0" err="1"/>
              <a:t>decision</a:t>
            </a:r>
            <a:r>
              <a:rPr lang="de-DE" dirty="0"/>
              <a:t> </a:t>
            </a:r>
            <a:r>
              <a:rPr lang="de-DE" dirty="0" err="1"/>
              <a:t>we</a:t>
            </a:r>
            <a:r>
              <a:rPr lang="de-DE" dirty="0"/>
              <a:t> </a:t>
            </a:r>
            <a:r>
              <a:rPr lang="de-DE" dirty="0" err="1"/>
              <a:t>choose</a:t>
            </a:r>
            <a:endParaRPr lang="de-DE" dirty="0"/>
          </a:p>
          <a:p>
            <a:pPr marL="628650" lvl="1" indent="-171450">
              <a:buFont typeface="Arial" panose="020B0604020202020204" pitchFamily="34" charset="0"/>
              <a:buChar char="•"/>
            </a:pPr>
            <a:r>
              <a:rPr lang="de-DE" dirty="0"/>
              <a:t>Every </a:t>
            </a:r>
            <a:r>
              <a:rPr lang="de-DE" dirty="0" err="1"/>
              <a:t>decision</a:t>
            </a:r>
            <a:r>
              <a:rPr lang="de-DE" dirty="0"/>
              <a:t> </a:t>
            </a:r>
            <a:r>
              <a:rPr lang="de-DE" dirty="0" err="1"/>
              <a:t>that</a:t>
            </a:r>
            <a:r>
              <a:rPr lang="de-DE" dirty="0"/>
              <a:t> will </a:t>
            </a:r>
            <a:r>
              <a:rPr lang="de-DE" dirty="0" err="1"/>
              <a:t>later</a:t>
            </a:r>
            <a:r>
              <a:rPr lang="de-DE" dirty="0"/>
              <a:t> </a:t>
            </a:r>
            <a:r>
              <a:rPr lang="de-DE" dirty="0" err="1"/>
              <a:t>be</a:t>
            </a:r>
            <a:r>
              <a:rPr lang="de-DE" dirty="0"/>
              <a:t> </a:t>
            </a:r>
            <a:r>
              <a:rPr lang="de-DE" dirty="0" err="1"/>
              <a:t>done</a:t>
            </a:r>
            <a:r>
              <a:rPr lang="de-DE" dirty="0"/>
              <a:t> will hold </a:t>
            </a:r>
            <a:r>
              <a:rPr lang="de-DE" dirty="0" err="1"/>
              <a:t>the</a:t>
            </a:r>
            <a:r>
              <a:rPr lang="de-DE" dirty="0"/>
              <a:t> optimal </a:t>
            </a:r>
            <a:r>
              <a:rPr lang="de-DE" dirty="0" err="1"/>
              <a:t>policy</a:t>
            </a:r>
            <a:endParaRPr lang="de-DE" dirty="0"/>
          </a:p>
        </p:txBody>
      </p:sp>
      <p:sp>
        <p:nvSpPr>
          <p:cNvPr id="4" name="Foliennummernplatzhalter 3"/>
          <p:cNvSpPr>
            <a:spLocks noGrp="1"/>
          </p:cNvSpPr>
          <p:nvPr>
            <p:ph type="sldNum" sz="quarter" idx="10"/>
          </p:nvPr>
        </p:nvSpPr>
        <p:spPr/>
        <p:txBody>
          <a:bodyPr/>
          <a:lstStyle/>
          <a:p>
            <a:fld id="{9192A751-5E40-4DDF-8697-5E2FF2679CAC}" type="slidenum">
              <a:rPr lang="de-DE" smtClean="0"/>
              <a:t>8</a:t>
            </a:fld>
            <a:endParaRPr lang="de-DE"/>
          </a:p>
        </p:txBody>
      </p:sp>
    </p:spTree>
    <p:extLst>
      <p:ext uri="{BB962C8B-B14F-4D97-AF65-F5344CB8AC3E}">
        <p14:creationId xmlns:p14="http://schemas.microsoft.com/office/powerpoint/2010/main" val="63389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2</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𝑀</m:t>
                            </m:r>
                          </m:sub>
                        </m:sSub>
                      </m:e>
                    </m:d>
                    <m:r>
                      <a:rPr lang="de-DE" b="0" i="1" smtClean="0">
                        <a:latin typeface="Cambria Math" panose="02040503050406030204" pitchFamily="18" charset="0"/>
                      </a:rPr>
                      <m:t>∈</m:t>
                    </m:r>
                    <m:r>
                      <a:rPr lang="de-DE" b="0" i="1" smtClean="0">
                        <a:latin typeface="Cambria Math" panose="02040503050406030204" pitchFamily="18" charset="0"/>
                      </a:rPr>
                      <m:t>𝑋</m:t>
                    </m:r>
                  </m:oMath>
                </a14:m>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𝑈</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e>
                    </m:d>
                    <m:r>
                      <a:rPr lang="de-DE" b="0" i="1" smtClean="0">
                        <a:latin typeface="Cambria Math" panose="02040503050406030204" pitchFamily="18" charset="0"/>
                      </a:rPr>
                      <m:t>;</m:t>
                    </m:r>
                  </m:oMath>
                </a14:m>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     ∀</m:t>
                    </m:r>
                    <m:r>
                      <a:rPr lang="de-DE" b="0" i="1" smtClean="0">
                        <a:latin typeface="Cambria Math" panose="02040503050406030204" pitchFamily="18" charset="0"/>
                      </a:rPr>
                      <m:t>𝑘</m:t>
                    </m:r>
                  </m:oMath>
                </a14:m>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2</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𝑁</m:t>
                            </m:r>
                          </m:sub>
                        </m:sSub>
                      </m:e>
                    </m:d>
                  </m:oMath>
                </a14:m>
                <a:endParaRPr lang="de-DE"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1</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1</m:t>
                        </m:r>
                      </m:sub>
                    </m:sSub>
                    <m:d>
                      <m:dPr>
                        <m:ctrlPr>
                          <a:rPr lang="de-DE" sz="1100" b="0" i="1" smtClean="0">
                            <a:latin typeface="Cambria Math" panose="02040503050406030204" pitchFamily="18" charset="0"/>
                          </a:rPr>
                        </m:ctrlPr>
                      </m:dPr>
                      <m:e>
                        <m:r>
                          <a:rPr lang="de-DE" sz="1100" b="0" i="1" smtClean="0">
                            <a:latin typeface="Cambria Math" panose="02040503050406030204" pitchFamily="18" charset="0"/>
                          </a:rPr>
                          <m:t>𝑝</m:t>
                        </m:r>
                      </m:e>
                    </m:d>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2</m:t>
                        </m:r>
                      </m:sub>
                    </m:sSub>
                    <m:r>
                      <a:rPr lang="de-DE" sz="1100" i="1">
                        <a:latin typeface="Cambria Math" panose="02040503050406030204" pitchFamily="18" charset="0"/>
                      </a:rPr>
                      <m:t>=</m:t>
                    </m:r>
                    <m:sSub>
                      <m:sSubPr>
                        <m:ctrlPr>
                          <a:rPr lang="de-DE" sz="1100" i="1">
                            <a:latin typeface="Cambria Math" panose="02040503050406030204" pitchFamily="18" charset="0"/>
                          </a:rPr>
                        </m:ctrlPr>
                      </m:sSubPr>
                      <m:e>
                        <m:r>
                          <a:rPr lang="de-DE" sz="1100" i="1">
                            <a:latin typeface="Cambria Math" panose="02040503050406030204" pitchFamily="18" charset="0"/>
                          </a:rPr>
                          <m:t>𝑇</m:t>
                        </m:r>
                      </m:e>
                      <m:sub>
                        <m:r>
                          <a:rPr lang="de-DE" sz="1100" b="0" i="1" smtClean="0">
                            <a:latin typeface="Cambria Math" panose="02040503050406030204" pitchFamily="18" charset="0"/>
                          </a:rPr>
                          <m:t>2</m:t>
                        </m:r>
                      </m:sub>
                    </m:sSub>
                    <m:d>
                      <m:dPr>
                        <m:ctrlPr>
                          <a:rPr lang="de-DE" sz="1100" i="1">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i="1">
                                <a:latin typeface="Cambria Math" panose="02040503050406030204" pitchFamily="18" charset="0"/>
                              </a:rPr>
                              <m:t>𝑝</m:t>
                            </m:r>
                          </m:e>
                          <m:sub>
                            <m:r>
                              <a:rPr lang="de-DE" sz="1100" b="0" i="1" smtClean="0">
                                <a:latin typeface="Cambria Math" panose="02040503050406030204" pitchFamily="18" charset="0"/>
                              </a:rPr>
                              <m:t>1</m:t>
                            </m:r>
                          </m:sub>
                        </m:sSub>
                      </m:e>
                    </m:d>
                  </m:oMath>
                </a14:m>
                <a:endParaRPr lang="de-DE" sz="1100" dirty="0"/>
              </a:p>
              <a:p>
                <a:pPr marL="1200150" lvl="2" indent="-285750">
                  <a:buFont typeface="Arial" panose="020B0604020202020204" pitchFamily="34" charset="0"/>
                  <a:buChar char="•"/>
                </a:pPr>
                <a14:m>
                  <m:oMath xmlns:m="http://schemas.openxmlformats.org/officeDocument/2006/math">
                    <m:r>
                      <a:rPr lang="de-DE" sz="1100" b="0" i="1" smtClean="0">
                        <a:latin typeface="Cambria Math" panose="02040503050406030204" pitchFamily="18" charset="0"/>
                      </a:rPr>
                      <m:t>⋮</m:t>
                    </m:r>
                  </m:oMath>
                </a14:m>
                <a:endParaRPr lang="de-DE" sz="1100" b="0" dirty="0"/>
              </a:p>
              <a:p>
                <a:pPr marL="1200150" lvl="2" indent="-285750">
                  <a:buFont typeface="Arial" panose="020B0604020202020204" pitchFamily="34" charset="0"/>
                  <a:buChar char="•"/>
                </a:pPr>
                <a14:m>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𝑇</m:t>
                        </m:r>
                      </m:e>
                      <m:sub>
                        <m:r>
                          <a:rPr lang="de-DE" sz="1100" b="0" i="1" smtClean="0">
                            <a:latin typeface="Cambria Math" panose="02040503050406030204" pitchFamily="18" charset="0"/>
                          </a:rPr>
                          <m:t>𝑁</m:t>
                        </m:r>
                      </m:sub>
                    </m:sSub>
                    <m:r>
                      <a:rPr lang="de-DE" sz="1100" b="0" i="1" smtClean="0">
                        <a:latin typeface="Cambria Math" panose="02040503050406030204" pitchFamily="18" charset="0"/>
                      </a:rPr>
                      <m:t>(</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𝑝</m:t>
                        </m:r>
                      </m:e>
                      <m:sub>
                        <m:r>
                          <a:rPr lang="de-DE" sz="1100" b="0" i="1" smtClean="0">
                            <a:latin typeface="Cambria Math" panose="02040503050406030204" pitchFamily="18" charset="0"/>
                          </a:rPr>
                          <m:t>𝑁</m:t>
                        </m:r>
                        <m:r>
                          <a:rPr lang="de-DE" sz="1100" b="0" i="1" smtClean="0">
                            <a:latin typeface="Cambria Math" panose="02040503050406030204" pitchFamily="18" charset="0"/>
                          </a:rPr>
                          <m:t>−1</m:t>
                        </m:r>
                      </m:sub>
                    </m:sSub>
                    <m:r>
                      <a:rPr lang="de-DE" sz="1100" b="0" i="1" smtClean="0">
                        <a:latin typeface="Cambria Math" panose="02040503050406030204" pitchFamily="18" charset="0"/>
                      </a:rPr>
                      <m:t>)</m:t>
                    </m:r>
                  </m:oMath>
                </a14:m>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𝑝</m:t>
                            </m:r>
                          </m:lim>
                        </m:limLow>
                      </m:fName>
                      <m:e>
                        <m:r>
                          <a:rPr lang="de-DE" b="0" i="1" smtClean="0">
                            <a:latin typeface="Cambria Math" panose="02040503050406030204" pitchFamily="18" charset="0"/>
                          </a:rPr>
                          <m:t>𝑅</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𝑁</m:t>
                            </m:r>
                          </m:sub>
                        </m:sSub>
                        <m:r>
                          <a:rPr lang="de-DE" b="0" i="1" smtClean="0">
                            <a:latin typeface="Cambria Math" panose="02040503050406030204" pitchFamily="18" charset="0"/>
                          </a:rPr>
                          <m:t>)</m:t>
                        </m:r>
                      </m:e>
                    </m:func>
                  </m:oMath>
                </a14:m>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oMath>
                </a14:m>
                <a:endParaRPr lang="de-DE" b="0" dirty="0"/>
              </a:p>
              <a:p>
                <a:pPr marL="742950" lvl="1" indent="-285750">
                  <a:buFont typeface="Arial" panose="020B0604020202020204" pitchFamily="34" charset="0"/>
                  <a:buChar char="•"/>
                </a:pPr>
                <a:r>
                  <a:rPr lang="de-DE" dirty="0" err="1"/>
                  <a:t>Result</a:t>
                </a:r>
                <a:r>
                  <a:rPr lang="de-DE" dirty="0"/>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oMath>
                </a14:m>
                <a:r>
                  <a:rPr lang="de-DE" dirty="0"/>
                  <a:t> -&gt; </a:t>
                </a:r>
                <a:r>
                  <a:rPr lang="de-DE" dirty="0" err="1"/>
                  <a:t>left</a:t>
                </a:r>
                <a:r>
                  <a:rPr lang="de-DE" dirty="0"/>
                  <a:t> (N-1) </a:t>
                </a:r>
                <a:r>
                  <a:rPr lang="de-DE" dirty="0" err="1"/>
                  <a:t>stages</a:t>
                </a:r>
                <a:r>
                  <a:rPr lang="de-DE" dirty="0"/>
                  <a:t> -&gt; Return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d>
                          <m:dPr>
                            <m:ctrlPr>
                              <a:rPr lang="de-DE" b="0" i="1" smtClean="0">
                                <a:latin typeface="Cambria Math" panose="02040503050406030204" pitchFamily="18" charset="0"/>
                              </a:rPr>
                            </m:ctrlPr>
                          </m:dPr>
                          <m:e>
                            <m:r>
                              <a:rPr lang="de-DE" b="0" i="1" smtClean="0">
                                <a:latin typeface="Cambria Math" panose="02040503050406030204" pitchFamily="18" charset="0"/>
                              </a:rPr>
                              <m:t>𝑁</m:t>
                            </m:r>
                            <m:r>
                              <a:rPr lang="de-DE" b="0" i="1" smtClean="0">
                                <a:latin typeface="Cambria Math" panose="02040503050406030204" pitchFamily="18" charset="0"/>
                              </a:rPr>
                              <m:t>−1</m:t>
                            </m:r>
                          </m:e>
                        </m:d>
                      </m:sub>
                    </m:sSub>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𝑘</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e>
                    </m:d>
                  </m:oMath>
                </a14:m>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max</m:t>
                            </m:r>
                          </m:e>
                          <m:lim>
                            <m:r>
                              <a:rPr lang="de-DE" b="0" i="1" smtClean="0">
                                <a:latin typeface="Cambria Math" panose="02040503050406030204" pitchFamily="18" charset="0"/>
                              </a:rPr>
                              <m:t>𝑘</m:t>
                            </m:r>
                          </m:lim>
                        </m:limLow>
                      </m:fName>
                      <m:e>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𝑁</m:t>
                            </m:r>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𝐾</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e>
                        </m:d>
                        <m:r>
                          <a:rPr lang="de-DE" b="0" i="1" smtClean="0">
                            <a:latin typeface="Cambria Math" panose="02040503050406030204" pitchFamily="18" charset="0"/>
                          </a:rPr>
                          <m:t>)</m:t>
                        </m:r>
                      </m:e>
                    </m:func>
                    <m:r>
                      <a:rPr lang="de-DE" b="0" i="1" smtClean="0">
                        <a:latin typeface="Cambria Math" panose="02040503050406030204" pitchFamily="18" charset="0"/>
                      </a:rPr>
                      <m:t>,       </m:t>
                    </m:r>
                    <m:r>
                      <a:rPr lang="de-DE" b="0" i="1" smtClean="0">
                        <a:latin typeface="Cambria Math" panose="02040503050406030204" pitchFamily="18" charset="0"/>
                      </a:rPr>
                      <m:t>𝑁</m:t>
                    </m:r>
                    <m:r>
                      <a:rPr lang="de-DE" b="0" i="1" smtClean="0">
                        <a:latin typeface="Cambria Math" panose="02040503050406030204" pitchFamily="18" charset="0"/>
                      </a:rPr>
                      <m:t>=2,3,…</m:t>
                    </m:r>
                  </m:oMath>
                </a14:m>
                <a:endParaRPr lang="de-DE" dirty="0"/>
              </a:p>
              <a:p>
                <a:pPr marL="742950" lvl="1"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285750" indent="-285750">
                  <a:buFont typeface="Arial" panose="020B0604020202020204" pitchFamily="34" charset="0"/>
                  <a:buChar char="•"/>
                </a:pPr>
                <a:r>
                  <a:rPr lang="de-DE" dirty="0" err="1"/>
                  <a:t>There</a:t>
                </a:r>
                <a:r>
                  <a:rPr lang="de-DE" dirty="0"/>
                  <a:t> </a:t>
                </a:r>
                <a:r>
                  <a:rPr lang="de-DE" dirty="0" err="1"/>
                  <a:t>we</a:t>
                </a:r>
                <a:r>
                  <a:rPr lang="de-DE" dirty="0"/>
                  <a:t> </a:t>
                </a:r>
                <a:r>
                  <a:rPr lang="de-DE" dirty="0" err="1"/>
                  <a:t>see</a:t>
                </a:r>
                <a:r>
                  <a:rPr lang="de-DE" dirty="0"/>
                  <a:t>, not </a:t>
                </a:r>
                <a:r>
                  <a:rPr lang="de-DE" dirty="0" err="1"/>
                  <a:t>unique</a:t>
                </a:r>
                <a:endParaRPr lang="de-DE" dirty="0"/>
              </a:p>
              <a:p>
                <a:pPr marL="171450" indent="-171450">
                  <a:buFont typeface="Arial" panose="020B0604020202020204" pitchFamily="34" charset="0"/>
                  <a:buChar char="•"/>
                </a:pPr>
                <a:endParaRPr lang="de-DE" sz="800" dirty="0"/>
              </a:p>
            </p:txBody>
          </p:sp>
        </mc:Choice>
        <mc:Fallback xmlns="">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b="0" dirty="0"/>
                  <a:t>How do </a:t>
                </a:r>
                <a:r>
                  <a:rPr lang="de-DE" b="0" dirty="0" err="1"/>
                  <a:t>the</a:t>
                </a:r>
                <a:r>
                  <a:rPr lang="de-DE" b="0" dirty="0"/>
                  <a:t> </a:t>
                </a:r>
                <a:r>
                  <a:rPr lang="de-DE" b="0" dirty="0" err="1"/>
                  <a:t>functional</a:t>
                </a:r>
                <a:r>
                  <a:rPr lang="de-DE" b="0" dirty="0"/>
                  <a:t> </a:t>
                </a:r>
                <a:r>
                  <a:rPr lang="de-DE" b="0" dirty="0" err="1"/>
                  <a:t>equations</a:t>
                </a:r>
                <a:r>
                  <a:rPr lang="de-DE" b="0" dirty="0"/>
                  <a:t> </a:t>
                </a:r>
                <a:r>
                  <a:rPr lang="de-DE" b="0" dirty="0" err="1"/>
                  <a:t>needed</a:t>
                </a:r>
                <a:r>
                  <a:rPr lang="de-DE" b="0" dirty="0"/>
                  <a:t> </a:t>
                </a:r>
                <a:r>
                  <a:rPr lang="de-DE" b="0" dirty="0" err="1"/>
                  <a:t>for</a:t>
                </a:r>
                <a:r>
                  <a:rPr lang="de-DE" b="0" dirty="0"/>
                  <a:t> DP</a:t>
                </a:r>
              </a:p>
              <a:p>
                <a:pPr marL="285750" indent="-285750">
                  <a:buFont typeface="Arial" panose="020B0604020202020204" pitchFamily="34" charset="0"/>
                  <a:buChar char="•"/>
                </a:pPr>
                <a:r>
                  <a:rPr lang="de-DE" dirty="0" err="1"/>
                  <a:t>Process</a:t>
                </a:r>
                <a:r>
                  <a:rPr lang="de-DE" dirty="0"/>
                  <a:t> </a:t>
                </a:r>
                <a:r>
                  <a:rPr lang="de-DE" dirty="0" err="1"/>
                  <a:t>of</a:t>
                </a:r>
                <a:r>
                  <a:rPr lang="de-DE" dirty="0"/>
                  <a:t> </a:t>
                </a:r>
                <a:r>
                  <a:rPr lang="de-DE" dirty="0" err="1"/>
                  <a:t>system</a:t>
                </a:r>
                <a:r>
                  <a:rPr lang="de-DE" dirty="0"/>
                  <a:t> </a:t>
                </a:r>
                <a:r>
                  <a:rPr lang="de-DE" dirty="0" err="1"/>
                  <a:t>is</a:t>
                </a:r>
                <a:r>
                  <a:rPr lang="de-DE" dirty="0"/>
                  <a:t> </a:t>
                </a:r>
                <a:r>
                  <a:rPr lang="de-DE" dirty="0" err="1"/>
                  <a:t>describet</a:t>
                </a:r>
                <a:r>
                  <a:rPr lang="de-DE" dirty="0"/>
                  <a:t> at </a:t>
                </a:r>
                <a:r>
                  <a:rPr lang="de-DE" dirty="0" err="1"/>
                  <a:t>any</a:t>
                </a:r>
                <a:r>
                  <a:rPr lang="de-DE" dirty="0"/>
                  <a:t> time </a:t>
                </a:r>
                <a:r>
                  <a:rPr lang="de-DE" dirty="0" err="1"/>
                  <a:t>by</a:t>
                </a:r>
                <a:r>
                  <a:rPr lang="de-DE" dirty="0"/>
                  <a:t> M-dimensional </a:t>
                </a:r>
                <a:r>
                  <a:rPr lang="de-DE" dirty="0" err="1"/>
                  <a:t>vector</a:t>
                </a:r>
                <a:r>
                  <a:rPr lang="de-DE" dirty="0"/>
                  <a:t>:</a:t>
                </a:r>
              </a:p>
              <a:p>
                <a:pPr marL="742950" lvl="1" indent="-285750">
                  <a:buFont typeface="Arial" panose="020B0604020202020204" pitchFamily="34" charset="0"/>
                  <a:buChar char="•"/>
                </a:pPr>
                <a:r>
                  <a:rPr lang="de-DE" b="0" i="0">
                    <a:latin typeface="Cambria Math" panose="02040503050406030204" pitchFamily="18" charset="0"/>
                  </a:rPr>
                  <a:t>𝑝=(𝑝_1,𝑝_2, …,𝑝_𝑀 )∈𝑋</a:t>
                </a:r>
                <a:endParaRPr lang="de-DE" dirty="0"/>
              </a:p>
              <a:p>
                <a:pPr marL="285750" indent="-285750">
                  <a:buFont typeface="Arial" panose="020B0604020202020204" pitchFamily="34" charset="0"/>
                  <a:buChar char="•"/>
                </a:pPr>
                <a:r>
                  <a:rPr lang="de-DE" b="0" dirty="0"/>
                  <a:t>Set </a:t>
                </a:r>
                <a:r>
                  <a:rPr lang="de-DE" b="0" dirty="0" err="1"/>
                  <a:t>of</a:t>
                </a:r>
                <a:r>
                  <a:rPr lang="de-DE" b="0" dirty="0"/>
                  <a:t> </a:t>
                </a:r>
                <a:r>
                  <a:rPr lang="de-DE" b="0" dirty="0" err="1"/>
                  <a:t>transformations</a:t>
                </a:r>
                <a:r>
                  <a:rPr lang="de-DE" b="0" dirty="0"/>
                  <a:t> </a:t>
                </a:r>
              </a:p>
              <a:p>
                <a:pPr marL="742950" lvl="1" indent="-285750">
                  <a:buFont typeface="Arial" panose="020B0604020202020204" pitchFamily="34" charset="0"/>
                  <a:buChar char="•"/>
                </a:pPr>
                <a:r>
                  <a:rPr lang="de-DE" b="0" i="0">
                    <a:latin typeface="Cambria Math" panose="02040503050406030204" pitchFamily="18" charset="0"/>
                  </a:rPr>
                  <a:t>𝑈={𝑇_𝑘 };</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dirty="0" err="1"/>
                  <a:t>With</a:t>
                </a:r>
                <a:r>
                  <a:rPr lang="de-DE" b="0" dirty="0"/>
                  <a:t> </a:t>
                </a:r>
                <a:r>
                  <a:rPr lang="de-DE" b="0" dirty="0" err="1"/>
                  <a:t>property</a:t>
                </a:r>
                <a:r>
                  <a:rPr lang="de-DE" b="0" dirty="0"/>
                  <a:t>:  </a:t>
                </a:r>
                <a:r>
                  <a:rPr lang="de-DE" b="0" i="0">
                    <a:latin typeface="Cambria Math" panose="02040503050406030204" pitchFamily="18" charset="0"/>
                  </a:rPr>
                  <a:t>𝑝∈𝑋⇒𝑇_𝐾 (𝑝)∈𝑋,     ∀𝑘</a:t>
                </a:r>
                <a:endParaRPr lang="de-DE" dirty="0"/>
              </a:p>
              <a:p>
                <a:pPr marL="285750" indent="-285750">
                  <a:buFont typeface="Arial" panose="020B0604020202020204" pitchFamily="34" charset="0"/>
                  <a:buChar char="•"/>
                </a:pPr>
                <a:r>
                  <a:rPr lang="de-DE" dirty="0" err="1"/>
                  <a:t>Now</a:t>
                </a:r>
                <a:r>
                  <a:rPr lang="de-DE" dirty="0"/>
                  <a:t> </a:t>
                </a:r>
                <a:r>
                  <a:rPr lang="de-DE" dirty="0" err="1"/>
                  <a:t>having</a:t>
                </a:r>
                <a:r>
                  <a:rPr lang="de-DE" dirty="0"/>
                  <a:t> a N-stage </a:t>
                </a:r>
                <a:r>
                  <a:rPr lang="de-DE" dirty="0" err="1"/>
                  <a:t>process</a:t>
                </a:r>
                <a:r>
                  <a:rPr lang="de-DE" dirty="0"/>
                  <a:t>, a </a:t>
                </a:r>
                <a:r>
                  <a:rPr lang="de-DE" dirty="0" err="1"/>
                  <a:t>policy</a:t>
                </a:r>
                <a:r>
                  <a:rPr lang="de-DE" dirty="0"/>
                  <a:t> </a:t>
                </a:r>
                <a:r>
                  <a:rPr lang="de-DE" dirty="0" err="1"/>
                  <a:t>consists</a:t>
                </a:r>
                <a:r>
                  <a:rPr lang="de-DE" dirty="0"/>
                  <a:t> </a:t>
                </a:r>
                <a:r>
                  <a:rPr lang="de-DE" dirty="0" err="1"/>
                  <a:t>of</a:t>
                </a:r>
                <a:r>
                  <a:rPr lang="de-DE" dirty="0"/>
                  <a:t> a </a:t>
                </a:r>
                <a:r>
                  <a:rPr lang="de-DE" dirty="0" err="1"/>
                  <a:t>selection</a:t>
                </a:r>
                <a:r>
                  <a:rPr lang="de-DE" dirty="0"/>
                  <a:t> </a:t>
                </a:r>
                <a:r>
                  <a:rPr lang="de-DE" dirty="0" err="1"/>
                  <a:t>of</a:t>
                </a:r>
                <a:r>
                  <a:rPr lang="de-DE" dirty="0"/>
                  <a:t> N </a:t>
                </a:r>
                <a:r>
                  <a:rPr lang="de-DE" dirty="0" err="1"/>
                  <a:t>transformations</a:t>
                </a:r>
                <a:r>
                  <a:rPr lang="de-DE" dirty="0"/>
                  <a:t>:</a:t>
                </a:r>
              </a:p>
              <a:p>
                <a:pPr marL="742950" lvl="1" indent="-285750">
                  <a:buFont typeface="Arial" panose="020B0604020202020204" pitchFamily="34" charset="0"/>
                  <a:buChar char="•"/>
                </a:pPr>
                <a:r>
                  <a:rPr lang="de-DE" b="0" i="0">
                    <a:latin typeface="Cambria Math" panose="02040503050406030204" pitchFamily="18" charset="0"/>
                  </a:rPr>
                  <a:t>𝑃=(𝑇_1, 𝑇_2, …, 𝑇_𝑁 )</a:t>
                </a:r>
                <a:endParaRPr lang="de-DE" dirty="0"/>
              </a:p>
              <a:p>
                <a:pPr marL="1200150" lvl="2" indent="-285750">
                  <a:buFont typeface="Arial" panose="020B0604020202020204" pitchFamily="34" charset="0"/>
                  <a:buChar char="•"/>
                </a:pPr>
                <a:r>
                  <a:rPr lang="de-DE" sz="1100" b="0" i="0">
                    <a:latin typeface="Cambria Math" panose="02040503050406030204" pitchFamily="18" charset="0"/>
                  </a:rPr>
                  <a:t>𝑝_1=𝑇_1 (𝑝)</a:t>
                </a:r>
                <a:endParaRPr lang="de-DE" sz="1100" b="0" dirty="0"/>
              </a:p>
              <a:p>
                <a:pPr marL="1200150" lvl="2" indent="-285750">
                  <a:buFont typeface="Arial" panose="020B0604020202020204" pitchFamily="34" charset="0"/>
                  <a:buChar char="•"/>
                </a:pPr>
                <a:r>
                  <a:rPr lang="de-DE" sz="1100" i="0">
                    <a:latin typeface="Cambria Math" panose="02040503050406030204" pitchFamily="18" charset="0"/>
                  </a:rPr>
                  <a:t>𝑝_</a:t>
                </a:r>
                <a:r>
                  <a:rPr lang="de-DE" sz="1100" b="0" i="0">
                    <a:latin typeface="Cambria Math" panose="02040503050406030204" pitchFamily="18" charset="0"/>
                  </a:rPr>
                  <a:t>2</a:t>
                </a:r>
                <a:r>
                  <a:rPr lang="de-DE" sz="1100" i="0">
                    <a:latin typeface="Cambria Math" panose="02040503050406030204" pitchFamily="18" charset="0"/>
                  </a:rPr>
                  <a:t>=𝑇_</a:t>
                </a:r>
                <a:r>
                  <a:rPr lang="de-DE" sz="1100" b="0" i="0">
                    <a:latin typeface="Cambria Math" panose="02040503050406030204" pitchFamily="18" charset="0"/>
                  </a:rPr>
                  <a:t>2 </a:t>
                </a:r>
                <a:r>
                  <a:rPr lang="de-DE" sz="1100" i="0">
                    <a:latin typeface="Cambria Math" panose="02040503050406030204" pitchFamily="18" charset="0"/>
                  </a:rPr>
                  <a:t>(𝑝</a:t>
                </a:r>
                <a:r>
                  <a:rPr lang="de-DE" sz="1100" b="0" i="0">
                    <a:latin typeface="Cambria Math" panose="02040503050406030204" pitchFamily="18" charset="0"/>
                  </a:rPr>
                  <a:t>_1 )</a:t>
                </a:r>
                <a:endParaRPr lang="de-DE" sz="1100" dirty="0"/>
              </a:p>
              <a:p>
                <a:pPr marL="1200150" lvl="2" indent="-285750">
                  <a:buFont typeface="Arial" panose="020B0604020202020204" pitchFamily="34" charset="0"/>
                  <a:buChar char="•"/>
                </a:pPr>
                <a:r>
                  <a:rPr lang="de-DE" sz="1100" b="0" i="0">
                    <a:latin typeface="Cambria Math" panose="02040503050406030204" pitchFamily="18" charset="0"/>
                  </a:rPr>
                  <a:t>⋮</a:t>
                </a:r>
                <a:endParaRPr lang="de-DE" sz="1100" b="0" dirty="0"/>
              </a:p>
              <a:p>
                <a:pPr marL="1200150" lvl="2" indent="-285750">
                  <a:buFont typeface="Arial" panose="020B0604020202020204" pitchFamily="34" charset="0"/>
                  <a:buChar char="•"/>
                </a:pPr>
                <a:r>
                  <a:rPr lang="de-DE" sz="1100" b="0" i="0">
                    <a:latin typeface="Cambria Math" panose="02040503050406030204" pitchFamily="18" charset="0"/>
                  </a:rPr>
                  <a:t>𝑝_𝑁=𝑇_𝑁 (𝑝_(𝑁−1))</a:t>
                </a:r>
                <a:endParaRPr lang="de-DE" sz="1100" dirty="0"/>
              </a:p>
              <a:p>
                <a:pPr marL="285750" indent="-285750">
                  <a:buFont typeface="Arial" panose="020B0604020202020204" pitchFamily="34" charset="0"/>
                  <a:buChar char="•"/>
                </a:pPr>
                <a:r>
                  <a:rPr lang="de-DE" b="0" dirty="0" err="1"/>
                  <a:t>What</a:t>
                </a:r>
                <a:r>
                  <a:rPr lang="de-DE" b="0" dirty="0"/>
                  <a:t> </a:t>
                </a:r>
                <a:r>
                  <a:rPr lang="de-DE" b="0" dirty="0" err="1"/>
                  <a:t>the</a:t>
                </a:r>
                <a:r>
                  <a:rPr lang="de-DE" b="0" dirty="0"/>
                  <a:t> </a:t>
                </a:r>
                <a:r>
                  <a:rPr lang="de-DE" b="0" dirty="0" err="1"/>
                  <a:t>goal</a:t>
                </a:r>
                <a:r>
                  <a:rPr lang="de-DE" b="0" dirty="0"/>
                  <a:t> </a:t>
                </a:r>
                <a:r>
                  <a:rPr lang="de-DE" b="0" dirty="0" err="1"/>
                  <a:t>is</a:t>
                </a:r>
                <a:r>
                  <a:rPr lang="de-DE" b="0" dirty="0"/>
                  <a:t> </a:t>
                </a:r>
                <a:r>
                  <a:rPr lang="de-DE" b="0" dirty="0" err="1"/>
                  <a:t>now</a:t>
                </a:r>
                <a:r>
                  <a:rPr lang="de-DE" b="0" dirty="0"/>
                  <a:t> </a:t>
                </a:r>
                <a:r>
                  <a:rPr lang="de-DE" b="0" dirty="0" err="1"/>
                  <a:t>is</a:t>
                </a:r>
                <a:r>
                  <a:rPr lang="de-DE" b="0" dirty="0"/>
                  <a:t> to </a:t>
                </a:r>
                <a:r>
                  <a:rPr lang="de-DE" b="0" dirty="0" err="1"/>
                  <a:t>maximize</a:t>
                </a:r>
                <a:r>
                  <a:rPr lang="de-DE" b="0" dirty="0"/>
                  <a:t> </a:t>
                </a:r>
                <a:r>
                  <a:rPr lang="de-DE" b="0" dirty="0" err="1"/>
                  <a:t>the</a:t>
                </a:r>
                <a:r>
                  <a:rPr lang="de-DE" b="0" dirty="0"/>
                  <a:t> </a:t>
                </a:r>
                <a:r>
                  <a:rPr lang="de-DE" b="0" dirty="0" err="1"/>
                  <a:t>return</a:t>
                </a:r>
                <a:r>
                  <a:rPr lang="de-DE" b="0" dirty="0"/>
                  <a:t> </a:t>
                </a:r>
                <a:r>
                  <a:rPr lang="de-DE" b="0" dirty="0" err="1"/>
                  <a:t>of</a:t>
                </a:r>
                <a:r>
                  <a:rPr lang="de-DE" b="0" dirty="0"/>
                  <a:t> </a:t>
                </a:r>
                <a:r>
                  <a:rPr lang="de-DE" b="0" dirty="0" err="1"/>
                  <a:t>the</a:t>
                </a:r>
                <a:r>
                  <a:rPr lang="de-DE" b="0" dirty="0"/>
                  <a:t> final </a:t>
                </a:r>
                <a:r>
                  <a:rPr lang="de-DE" b="0" dirty="0" err="1"/>
                  <a:t>stage</a:t>
                </a:r>
                <a:endParaRPr lang="de-DE" b="0" dirty="0"/>
              </a:p>
              <a:p>
                <a:pPr marL="742950" lvl="1" indent="-285750">
                  <a:buFont typeface="Arial" panose="020B0604020202020204" pitchFamily="34" charset="0"/>
                  <a:buChar char="•"/>
                </a:pPr>
                <a:r>
                  <a:rPr lang="de-DE" dirty="0"/>
                  <a:t>A </a:t>
                </a:r>
                <a:r>
                  <a:rPr lang="de-DE" dirty="0" err="1"/>
                  <a:t>return</a:t>
                </a:r>
                <a:r>
                  <a:rPr lang="de-DE" dirty="0"/>
                  <a:t> </a:t>
                </a:r>
                <a:r>
                  <a:rPr lang="de-DE" dirty="0" err="1"/>
                  <a:t>gives</a:t>
                </a:r>
                <a:r>
                  <a:rPr lang="de-DE" dirty="0"/>
                  <a:t> a </a:t>
                </a:r>
                <a:r>
                  <a:rPr lang="de-DE" dirty="0" err="1"/>
                  <a:t>scalar</a:t>
                </a:r>
                <a:r>
                  <a:rPr lang="de-DE" dirty="0"/>
                  <a:t> </a:t>
                </a:r>
                <a:r>
                  <a:rPr lang="de-DE" dirty="0" err="1"/>
                  <a:t>value</a:t>
                </a:r>
                <a:r>
                  <a:rPr lang="de-DE" dirty="0"/>
                  <a:t> </a:t>
                </a:r>
                <a:r>
                  <a:rPr lang="de-DE" dirty="0" err="1"/>
                  <a:t>for</a:t>
                </a:r>
                <a:r>
                  <a:rPr lang="de-DE" dirty="0"/>
                  <a:t> </a:t>
                </a:r>
                <a:r>
                  <a:rPr lang="de-DE" dirty="0" err="1"/>
                  <a:t>the</a:t>
                </a:r>
                <a:r>
                  <a:rPr lang="de-DE" dirty="0"/>
                  <a:t> final </a:t>
                </a:r>
                <a:r>
                  <a:rPr lang="de-DE" dirty="0" err="1"/>
                  <a:t>stage</a:t>
                </a:r>
                <a:endParaRPr lang="de-DE" dirty="0"/>
              </a:p>
              <a:p>
                <a:pPr marL="742950" lvl="1" indent="-285750">
                  <a:buFont typeface="Arial" panose="020B0604020202020204" pitchFamily="34" charset="0"/>
                  <a:buChar char="•"/>
                </a:pPr>
                <a:r>
                  <a:rPr lang="de-DE" b="0" dirty="0" err="1"/>
                  <a:t>For</a:t>
                </a:r>
                <a:r>
                  <a:rPr lang="de-DE" b="0" dirty="0"/>
                  <a:t> </a:t>
                </a:r>
                <a:r>
                  <a:rPr lang="de-DE" b="0" dirty="0" err="1"/>
                  <a:t>finding</a:t>
                </a:r>
                <a:r>
                  <a:rPr lang="de-DE" b="0" dirty="0"/>
                  <a:t> </a:t>
                </a:r>
                <a:r>
                  <a:rPr lang="de-DE" b="0" dirty="0" err="1"/>
                  <a:t>the</a:t>
                </a:r>
                <a:r>
                  <a:rPr lang="de-DE" b="0" dirty="0"/>
                  <a:t> optimal </a:t>
                </a:r>
                <a:r>
                  <a:rPr lang="de-DE" b="0" dirty="0" err="1"/>
                  <a:t>policy</a:t>
                </a:r>
                <a:r>
                  <a:rPr lang="de-DE" b="0" dirty="0"/>
                  <a:t>, </a:t>
                </a:r>
                <a:r>
                  <a:rPr lang="de-DE" b="0" dirty="0" err="1"/>
                  <a:t>we</a:t>
                </a:r>
                <a:r>
                  <a:rPr lang="de-DE" b="0" dirty="0"/>
                  <a:t> </a:t>
                </a:r>
                <a:r>
                  <a:rPr lang="de-DE" b="0" dirty="0" err="1"/>
                  <a:t>want</a:t>
                </a:r>
                <a:r>
                  <a:rPr lang="de-DE" b="0" dirty="0"/>
                  <a:t> to </a:t>
                </a:r>
                <a:r>
                  <a:rPr lang="de-DE" b="0" dirty="0" err="1"/>
                  <a:t>maximize</a:t>
                </a:r>
                <a:r>
                  <a:rPr lang="de-DE" b="0" dirty="0"/>
                  <a:t> </a:t>
                </a:r>
                <a:r>
                  <a:rPr lang="de-DE" b="0" dirty="0" err="1"/>
                  <a:t>this</a:t>
                </a:r>
                <a:r>
                  <a:rPr lang="de-DE" b="0" dirty="0"/>
                  <a:t> </a:t>
                </a:r>
                <a:r>
                  <a:rPr lang="de-DE" b="0" dirty="0" err="1"/>
                  <a:t>return</a:t>
                </a:r>
                <a:endParaRPr lang="de-DE" b="0" dirty="0"/>
              </a:p>
              <a:p>
                <a:pPr marL="742950" lvl="1" indent="-285750">
                  <a:buFont typeface="Arial" panose="020B0604020202020204" pitchFamily="34" charset="0"/>
                  <a:buChar char="•"/>
                </a:pPr>
                <a:r>
                  <a:rPr lang="de-DE" b="0" i="0">
                    <a:latin typeface="Cambria Math" panose="02040503050406030204" pitchFamily="18" charset="0"/>
                  </a:rPr>
                  <a:t>ℎ_𝑁 (𝑝)=max┬𝑝⁡〖𝑅(𝑝_𝑁)〗</a:t>
                </a:r>
                <a:endParaRPr lang="de-DE" dirty="0"/>
              </a:p>
              <a:p>
                <a:pPr marL="285750" indent="-285750">
                  <a:buFont typeface="Arial" panose="020B0604020202020204" pitchFamily="34" charset="0"/>
                  <a:buChar char="•"/>
                </a:pPr>
                <a:r>
                  <a:rPr lang="de-DE" dirty="0" err="1"/>
                  <a:t>Now</a:t>
                </a:r>
                <a:r>
                  <a:rPr lang="de-DE" dirty="0"/>
                  <a:t> </a:t>
                </a:r>
                <a:r>
                  <a:rPr lang="de-DE" dirty="0" err="1"/>
                  <a:t>using</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optimality</a:t>
                </a:r>
                <a:endParaRPr lang="de-DE" dirty="0"/>
              </a:p>
              <a:p>
                <a:pPr marL="742950" lvl="1" indent="-285750">
                  <a:buFont typeface="Arial" panose="020B0604020202020204" pitchFamily="34" charset="0"/>
                  <a:buChar char="•"/>
                </a:pPr>
                <a:r>
                  <a:rPr lang="de-DE" dirty="0"/>
                  <a:t>1. </a:t>
                </a:r>
                <a:r>
                  <a:rPr lang="de-DE" dirty="0" err="1"/>
                  <a:t>decision</a:t>
                </a:r>
                <a:r>
                  <a:rPr lang="de-DE" dirty="0"/>
                  <a:t> -&gt; Transformation </a:t>
                </a:r>
                <a:r>
                  <a:rPr lang="de-DE" b="0" i="0">
                    <a:latin typeface="Cambria Math" panose="02040503050406030204" pitchFamily="18" charset="0"/>
                  </a:rPr>
                  <a:t>𝑇_𝑘</a:t>
                </a:r>
                <a:endParaRPr lang="de-DE" b="0" dirty="0"/>
              </a:p>
              <a:p>
                <a:pPr marL="742950" lvl="1" indent="-285750">
                  <a:buFont typeface="Arial" panose="020B0604020202020204" pitchFamily="34" charset="0"/>
                  <a:buChar char="•"/>
                </a:pPr>
                <a:r>
                  <a:rPr lang="de-DE" dirty="0" err="1"/>
                  <a:t>Result</a:t>
                </a:r>
                <a:r>
                  <a:rPr lang="de-DE" dirty="0"/>
                  <a:t> </a:t>
                </a:r>
                <a:r>
                  <a:rPr lang="de-DE" b="0" i="0">
                    <a:latin typeface="Cambria Math" panose="02040503050406030204" pitchFamily="18" charset="0"/>
                  </a:rPr>
                  <a:t>𝑇_𝑘 (𝑝)</a:t>
                </a:r>
                <a:r>
                  <a:rPr lang="de-DE" dirty="0"/>
                  <a:t> -&gt; </a:t>
                </a:r>
                <a:r>
                  <a:rPr lang="de-DE" dirty="0" err="1"/>
                  <a:t>left</a:t>
                </a:r>
                <a:r>
                  <a:rPr lang="de-DE" dirty="0"/>
                  <a:t> (N-1) </a:t>
                </a:r>
                <a:r>
                  <a:rPr lang="de-DE" dirty="0" err="1"/>
                  <a:t>stages</a:t>
                </a:r>
                <a:r>
                  <a:rPr lang="de-DE" dirty="0"/>
                  <a:t> -&gt; Return </a:t>
                </a:r>
                <a:r>
                  <a:rPr lang="de-DE" b="0" i="0">
                    <a:latin typeface="Cambria Math" panose="02040503050406030204" pitchFamily="18" charset="0"/>
                  </a:rPr>
                  <a:t>ℎ_((𝑁−1) ) (𝑇_𝑘 (𝑝))</a:t>
                </a:r>
                <a:endParaRPr lang="de-DE" dirty="0"/>
              </a:p>
              <a:p>
                <a:pPr marL="285750" indent="-285750">
                  <a:buFont typeface="Arial" panose="020B0604020202020204" pitchFamily="34" charset="0"/>
                  <a:buChar char="•"/>
                </a:pPr>
                <a:r>
                  <a:rPr lang="de-DE" dirty="0"/>
                  <a:t>To </a:t>
                </a:r>
                <a:r>
                  <a:rPr lang="de-DE" dirty="0" err="1"/>
                  <a:t>maximize</a:t>
                </a:r>
                <a:r>
                  <a:rPr lang="de-DE" dirty="0"/>
                  <a:t> </a:t>
                </a:r>
                <a:r>
                  <a:rPr lang="de-DE" dirty="0" err="1"/>
                  <a:t>the</a:t>
                </a:r>
                <a:r>
                  <a:rPr lang="de-DE" dirty="0"/>
                  <a:t> </a:t>
                </a:r>
                <a:r>
                  <a:rPr lang="de-DE" dirty="0" err="1"/>
                  <a:t>value</a:t>
                </a:r>
                <a:r>
                  <a:rPr lang="de-DE" dirty="0"/>
                  <a:t>, </a:t>
                </a:r>
                <a:r>
                  <a:rPr lang="de-DE" dirty="0" err="1"/>
                  <a:t>we</a:t>
                </a:r>
                <a:r>
                  <a:rPr lang="de-DE" dirty="0"/>
                  <a:t> </a:t>
                </a:r>
                <a:r>
                  <a:rPr lang="de-DE" dirty="0" err="1"/>
                  <a:t>want</a:t>
                </a:r>
                <a:r>
                  <a:rPr lang="de-DE" dirty="0"/>
                  <a:t> t </a:t>
                </a:r>
                <a:r>
                  <a:rPr lang="de-DE" dirty="0" err="1"/>
                  <a:t>want</a:t>
                </a:r>
                <a:r>
                  <a:rPr lang="de-DE" dirty="0"/>
                  <a:t> </a:t>
                </a:r>
                <a:r>
                  <a:rPr lang="de-DE" dirty="0" err="1"/>
                  <a:t>the</a:t>
                </a:r>
                <a:r>
                  <a:rPr lang="de-DE" dirty="0"/>
                  <a:t> maximum </a:t>
                </a:r>
                <a:r>
                  <a:rPr lang="de-DE" dirty="0" err="1"/>
                  <a:t>value</a:t>
                </a:r>
                <a:r>
                  <a:rPr lang="de-DE" dirty="0"/>
                  <a:t> </a:t>
                </a:r>
                <a:r>
                  <a:rPr lang="de-DE" dirty="0" err="1"/>
                  <a:t>of</a:t>
                </a:r>
                <a:r>
                  <a:rPr lang="de-DE" dirty="0"/>
                  <a:t> </a:t>
                </a:r>
                <a:r>
                  <a:rPr lang="de-DE" dirty="0" err="1"/>
                  <a:t>this</a:t>
                </a:r>
                <a:r>
                  <a:rPr lang="de-DE" dirty="0"/>
                  <a:t> </a:t>
                </a:r>
                <a:r>
                  <a:rPr lang="de-DE" dirty="0" err="1"/>
                  <a:t>equation</a:t>
                </a:r>
                <a:endParaRPr lang="de-DE" b="0" i="1" dirty="0">
                  <a:latin typeface="Cambria Math" panose="02040503050406030204" pitchFamily="18" charset="0"/>
                </a:endParaRPr>
              </a:p>
              <a:p>
                <a:pPr marL="742950" lvl="1" indent="-285750">
                  <a:buFont typeface="Arial" panose="020B0604020202020204" pitchFamily="34" charset="0"/>
                  <a:buChar char="•"/>
                </a:pPr>
                <a:r>
                  <a:rPr lang="de-DE" b="0" i="0">
                    <a:latin typeface="Cambria Math" panose="02040503050406030204" pitchFamily="18" charset="0"/>
                  </a:rPr>
                  <a:t>ℎ_𝑁 (𝑝)=max┬𝑘⁡〖ℎ_(𝑁−1) (𝑇_𝐾 (𝑝))〗,       𝑁=2,3,…</a:t>
                </a:r>
                <a:endParaRPr lang="de-DE" dirty="0"/>
              </a:p>
              <a:p>
                <a:pPr marL="285750" indent="-285750">
                  <a:buFont typeface="Arial" panose="020B0604020202020204" pitchFamily="34" charset="0"/>
                  <a:buChar char="•"/>
                </a:pPr>
                <a:r>
                  <a:rPr lang="de-DE" dirty="0" err="1"/>
                  <a:t>Recursively</a:t>
                </a:r>
                <a:r>
                  <a:rPr lang="de-DE" dirty="0"/>
                  <a:t> </a:t>
                </a:r>
                <a:r>
                  <a:rPr lang="de-DE" dirty="0" err="1"/>
                  <a:t>calculating</a:t>
                </a:r>
                <a:r>
                  <a:rPr lang="de-DE" dirty="0"/>
                  <a:t> </a:t>
                </a:r>
                <a:r>
                  <a:rPr lang="de-DE" dirty="0" err="1"/>
                  <a:t>From</a:t>
                </a:r>
                <a:r>
                  <a:rPr lang="de-DE" dirty="0"/>
                  <a:t> </a:t>
                </a:r>
                <a:r>
                  <a:rPr lang="de-DE" dirty="0" err="1"/>
                  <a:t>stage</a:t>
                </a:r>
                <a:r>
                  <a:rPr lang="de-DE" dirty="0"/>
                  <a:t> N </a:t>
                </a:r>
                <a:r>
                  <a:rPr lang="de-DE" dirty="0" err="1"/>
                  <a:t>till</a:t>
                </a:r>
                <a:r>
                  <a:rPr lang="de-DE" dirty="0"/>
                  <a:t> 0</a:t>
                </a:r>
              </a:p>
              <a:p>
                <a:pPr marL="171450" indent="-171450">
                  <a:buFont typeface="Arial" panose="020B0604020202020204" pitchFamily="34" charset="0"/>
                  <a:buChar char="•"/>
                </a:pPr>
                <a:endParaRPr lang="de-DE" sz="800" dirty="0"/>
              </a:p>
            </p:txBody>
          </p:sp>
        </mc:Fallback>
      </mc:AlternateContent>
      <p:sp>
        <p:nvSpPr>
          <p:cNvPr id="4" name="Foliennummernplatzhalter 3"/>
          <p:cNvSpPr>
            <a:spLocks noGrp="1"/>
          </p:cNvSpPr>
          <p:nvPr>
            <p:ph type="sldNum" sz="quarter" idx="10"/>
          </p:nvPr>
        </p:nvSpPr>
        <p:spPr/>
        <p:txBody>
          <a:bodyPr/>
          <a:lstStyle/>
          <a:p>
            <a:fld id="{9192A751-5E40-4DDF-8697-5E2FF2679CAC}" type="slidenum">
              <a:rPr lang="de-DE" smtClean="0"/>
              <a:t>9</a:t>
            </a:fld>
            <a:endParaRPr lang="de-DE"/>
          </a:p>
        </p:txBody>
      </p:sp>
    </p:spTree>
    <p:extLst>
      <p:ext uri="{BB962C8B-B14F-4D97-AF65-F5344CB8AC3E}">
        <p14:creationId xmlns:p14="http://schemas.microsoft.com/office/powerpoint/2010/main" val="111765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796027F-7875-4030-9381-8BD8C4F21935}"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1/23/2018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C4700-18EA-4C01-96D2-BC55EE13ECC1}"/>
              </a:ext>
            </a:extLst>
          </p:cNvPr>
          <p:cNvSpPr>
            <a:spLocks noGrp="1"/>
          </p:cNvSpPr>
          <p:nvPr>
            <p:ph type="ctrTitle"/>
          </p:nvPr>
        </p:nvSpPr>
        <p:spPr>
          <a:xfrm>
            <a:off x="1154955" y="1447800"/>
            <a:ext cx="8825658" cy="3329581"/>
          </a:xfrm>
        </p:spPr>
        <p:txBody>
          <a:bodyPr/>
          <a:lstStyle/>
          <a:p>
            <a:r>
              <a:rPr lang="de-DE" sz="4800" dirty="0" err="1"/>
              <a:t>Get</a:t>
            </a:r>
            <a:r>
              <a:rPr lang="de-DE" sz="4800" dirty="0"/>
              <a:t> </a:t>
            </a:r>
            <a:r>
              <a:rPr lang="de-DE" sz="4800" dirty="0" err="1"/>
              <a:t>me</a:t>
            </a:r>
            <a:r>
              <a:rPr lang="de-DE" sz="4800" dirty="0"/>
              <a:t> out </a:t>
            </a:r>
            <a:r>
              <a:rPr lang="de-DE" sz="4800" dirty="0" err="1"/>
              <a:t>of</a:t>
            </a:r>
            <a:r>
              <a:rPr lang="de-DE" sz="4800" dirty="0"/>
              <a:t> </a:t>
            </a:r>
            <a:r>
              <a:rPr lang="de-DE" sz="4800" dirty="0" err="1"/>
              <a:t>here</a:t>
            </a:r>
            <a:r>
              <a:rPr lang="de-DE" sz="4800" dirty="0"/>
              <a:t>:</a:t>
            </a:r>
            <a:br>
              <a:rPr lang="de-DE" sz="4800" dirty="0"/>
            </a:br>
            <a:r>
              <a:rPr lang="de-DE" sz="4800" dirty="0" err="1"/>
              <a:t>Determining</a:t>
            </a:r>
            <a:r>
              <a:rPr lang="de-DE" sz="4800" dirty="0"/>
              <a:t> optimal </a:t>
            </a:r>
            <a:r>
              <a:rPr lang="de-DE" sz="4800" dirty="0" err="1"/>
              <a:t>policies</a:t>
            </a:r>
            <a:endParaRPr lang="de-DE" sz="4800" dirty="0"/>
          </a:p>
        </p:txBody>
      </p:sp>
      <p:sp>
        <p:nvSpPr>
          <p:cNvPr id="3" name="Untertitel 2">
            <a:extLst>
              <a:ext uri="{FF2B5EF4-FFF2-40B4-BE49-F238E27FC236}">
                <a16:creationId xmlns:a16="http://schemas.microsoft.com/office/drawing/2014/main" id="{5D8FC3D5-E534-4665-A8C3-6106E258C9A1}"/>
              </a:ext>
            </a:extLst>
          </p:cNvPr>
          <p:cNvSpPr>
            <a:spLocks noGrp="1"/>
          </p:cNvSpPr>
          <p:nvPr>
            <p:ph type="subTitle" idx="1"/>
          </p:nvPr>
        </p:nvSpPr>
        <p:spPr/>
        <p:txBody>
          <a:bodyPr/>
          <a:lstStyle/>
          <a:p>
            <a:r>
              <a:rPr lang="de-DE" dirty="0"/>
              <a:t>Seminar:	</a:t>
            </a:r>
            <a:r>
              <a:rPr lang="de-DE" dirty="0" err="1"/>
              <a:t>Cyber</a:t>
            </a:r>
            <a:r>
              <a:rPr lang="de-DE" dirty="0"/>
              <a:t> </a:t>
            </a:r>
            <a:r>
              <a:rPr lang="de-DE" dirty="0" err="1"/>
              <a:t>Physical</a:t>
            </a:r>
            <a:r>
              <a:rPr lang="de-DE" dirty="0"/>
              <a:t> </a:t>
            </a:r>
            <a:r>
              <a:rPr lang="de-DE" dirty="0" err="1"/>
              <a:t>systems</a:t>
            </a:r>
            <a:endParaRPr lang="de-DE" dirty="0"/>
          </a:p>
          <a:p>
            <a:r>
              <a:rPr lang="de-DE" dirty="0" err="1"/>
              <a:t>Advisor</a:t>
            </a:r>
            <a:r>
              <a:rPr lang="de-DE" dirty="0"/>
              <a:t>:	Christian </a:t>
            </a:r>
            <a:r>
              <a:rPr lang="de-DE" dirty="0" err="1"/>
              <a:t>Pek</a:t>
            </a:r>
            <a:endParaRPr lang="de-DE" dirty="0"/>
          </a:p>
        </p:txBody>
      </p:sp>
    </p:spTree>
    <p:extLst>
      <p:ext uri="{BB962C8B-B14F-4D97-AF65-F5344CB8AC3E}">
        <p14:creationId xmlns:p14="http://schemas.microsoft.com/office/powerpoint/2010/main" val="373648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dirty="0" err="1"/>
              <a:t>Characteristics</a:t>
            </a:r>
            <a:r>
              <a:rPr lang="de-DE" dirty="0"/>
              <a:t> </a:t>
            </a:r>
            <a:r>
              <a:rPr lang="de-DE" dirty="0" err="1"/>
              <a:t>of</a:t>
            </a:r>
            <a:r>
              <a:rPr lang="de-DE" dirty="0"/>
              <a:t> </a:t>
            </a:r>
            <a:r>
              <a:rPr lang="de-DE" dirty="0" err="1"/>
              <a:t>problems</a:t>
            </a:r>
            <a:r>
              <a:rPr lang="de-DE" dirty="0"/>
              <a:t> solvable </a:t>
            </a:r>
            <a:r>
              <a:rPr lang="de-DE" dirty="0" err="1"/>
              <a:t>by</a:t>
            </a:r>
            <a:r>
              <a:rPr lang="de-DE" dirty="0"/>
              <a:t> Dynamic </a:t>
            </a:r>
            <a:r>
              <a:rPr lang="de-DE" dirty="0" err="1"/>
              <a:t>Programming</a:t>
            </a:r>
            <a:endParaRPr lang="de-DE" dirty="0"/>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109234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Overlapping</a:t>
            </a:r>
            <a:r>
              <a:rPr lang="de-DE" sz="4400" dirty="0"/>
              <a:t> Subproblems</a:t>
            </a:r>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8" name="Inhaltsplatzhalter 2">
            <a:extLst>
              <a:ext uri="{FF2B5EF4-FFF2-40B4-BE49-F238E27FC236}">
                <a16:creationId xmlns:a16="http://schemas.microsoft.com/office/drawing/2014/main" id="{272FD3C9-3D3D-4A7B-A448-98F6510C5E68}"/>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400" dirty="0"/>
              <a:t>Space </a:t>
            </a:r>
            <a:r>
              <a:rPr lang="de-DE" sz="2400" dirty="0" err="1"/>
              <a:t>of</a:t>
            </a:r>
            <a:r>
              <a:rPr lang="de-DE" sz="2400" dirty="0"/>
              <a:t> </a:t>
            </a:r>
            <a:r>
              <a:rPr lang="de-DE" sz="2400" dirty="0" err="1"/>
              <a:t>subproblems</a:t>
            </a:r>
            <a:r>
              <a:rPr lang="de-DE" sz="2400" dirty="0"/>
              <a:t> </a:t>
            </a:r>
            <a:r>
              <a:rPr lang="de-DE" sz="2400" dirty="0" err="1"/>
              <a:t>is</a:t>
            </a:r>
            <a:r>
              <a:rPr lang="de-DE" sz="2400" dirty="0"/>
              <a:t> </a:t>
            </a:r>
            <a:r>
              <a:rPr lang="de-DE" sz="2400" dirty="0" err="1"/>
              <a:t>small</a:t>
            </a:r>
            <a:endParaRPr lang="de-DE" sz="2400" dirty="0"/>
          </a:p>
          <a:p>
            <a:r>
              <a:rPr lang="de-DE" sz="2400" dirty="0"/>
              <a:t>Solutions </a:t>
            </a:r>
            <a:r>
              <a:rPr lang="de-DE" sz="2400" dirty="0" err="1"/>
              <a:t>reused</a:t>
            </a:r>
            <a:r>
              <a:rPr lang="de-DE" sz="2400" dirty="0"/>
              <a:t> </a:t>
            </a:r>
            <a:r>
              <a:rPr lang="de-DE" sz="2400" dirty="0" err="1"/>
              <a:t>many</a:t>
            </a:r>
            <a:r>
              <a:rPr lang="de-DE" sz="2400" dirty="0"/>
              <a:t> </a:t>
            </a:r>
            <a:r>
              <a:rPr lang="de-DE" sz="2400" dirty="0" err="1"/>
              <a:t>times</a:t>
            </a:r>
            <a:endParaRPr lang="de-DE" sz="2400" dirty="0"/>
          </a:p>
          <a:p>
            <a:r>
              <a:rPr lang="de-DE" sz="2400" dirty="0" err="1"/>
              <a:t>Recursive</a:t>
            </a:r>
            <a:r>
              <a:rPr lang="de-DE" sz="2400" dirty="0"/>
              <a:t> </a:t>
            </a:r>
            <a:r>
              <a:rPr lang="de-DE" sz="2400" dirty="0" err="1"/>
              <a:t>algorithm</a:t>
            </a:r>
            <a:r>
              <a:rPr lang="de-DE" sz="2400" dirty="0"/>
              <a:t> </a:t>
            </a:r>
            <a:r>
              <a:rPr lang="de-DE" sz="2400" dirty="0" err="1"/>
              <a:t>solves</a:t>
            </a:r>
            <a:r>
              <a:rPr lang="de-DE" sz="2400" dirty="0"/>
              <a:t> same </a:t>
            </a:r>
            <a:r>
              <a:rPr lang="de-DE" sz="2400" dirty="0" err="1"/>
              <a:t>subproblems</a:t>
            </a:r>
            <a:r>
              <a:rPr lang="de-DE" sz="2400" dirty="0"/>
              <a:t> </a:t>
            </a:r>
            <a:r>
              <a:rPr lang="de-DE" sz="2400" dirty="0" err="1"/>
              <a:t>over</a:t>
            </a:r>
            <a:r>
              <a:rPr lang="de-DE" sz="2400" dirty="0"/>
              <a:t> and </a:t>
            </a:r>
            <a:r>
              <a:rPr lang="de-DE" sz="2400" dirty="0" err="1"/>
              <a:t>over</a:t>
            </a:r>
            <a:endParaRPr lang="de-DE" sz="2400" dirty="0"/>
          </a:p>
        </p:txBody>
      </p:sp>
    </p:spTree>
    <p:extLst>
      <p:ext uri="{BB962C8B-B14F-4D97-AF65-F5344CB8AC3E}">
        <p14:creationId xmlns:p14="http://schemas.microsoft.com/office/powerpoint/2010/main" val="391231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8"/>
                                        </p:tgtEl>
                                      </p:cBhvr>
                                    </p:animEffect>
                                    <p:anim calcmode="lin" valueType="num">
                                      <p:cBhvr>
                                        <p:cTn id="7" dur="500"/>
                                        <p:tgtEl>
                                          <p:spTgt spid="8"/>
                                        </p:tgtEl>
                                        <p:attrNameLst>
                                          <p:attrName>ppt_x</p:attrName>
                                        </p:attrNameLst>
                                      </p:cBhvr>
                                      <p:tavLst>
                                        <p:tav tm="0">
                                          <p:val>
                                            <p:strVal val="ppt_x"/>
                                          </p:val>
                                        </p:tav>
                                        <p:tav tm="100000">
                                          <p:val>
                                            <p:strVal val="ppt_x"/>
                                          </p:val>
                                        </p:tav>
                                      </p:tavLst>
                                    </p:anim>
                                    <p:anim calcmode="lin" valueType="num">
                                      <p:cBhvr>
                                        <p:cTn id="8" dur="500"/>
                                        <p:tgtEl>
                                          <p:spTgt spid="8"/>
                                        </p:tgtEl>
                                        <p:attrNameLst>
                                          <p:attrName>ppt_y</p:attrName>
                                        </p:attrNameLst>
                                      </p:cBhvr>
                                      <p:tavLst>
                                        <p:tav tm="0">
                                          <p:val>
                                            <p:strVal val="ppt_y"/>
                                          </p:val>
                                        </p:tav>
                                        <p:tav tm="100000">
                                          <p:val>
                                            <p:strVal val="ppt_y+.1"/>
                                          </p:val>
                                        </p:tav>
                                      </p:tavLst>
                                    </p:anim>
                                    <p:set>
                                      <p:cBhvr>
                                        <p:cTn id="9" dur="1" fill="hold">
                                          <p:stCondLst>
                                            <p:cond delay="4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a:t>Optimal </a:t>
            </a:r>
            <a:r>
              <a:rPr lang="de-DE" sz="4400" dirty="0" err="1"/>
              <a:t>Substructure</a:t>
            </a:r>
            <a:endParaRPr lang="de-DE" sz="4400" dirty="0"/>
          </a:p>
        </p:txBody>
      </p:sp>
      <p:pic>
        <p:nvPicPr>
          <p:cNvPr id="7" name="Inhaltsplatzhalter 6">
            <a:extLst>
              <a:ext uri="{FF2B5EF4-FFF2-40B4-BE49-F238E27FC236}">
                <a16:creationId xmlns:a16="http://schemas.microsoft.com/office/drawing/2014/main" id="{9FACCE3E-04AD-4D09-B9AE-0BBB2D143841}"/>
              </a:ext>
            </a:extLst>
          </p:cNvPr>
          <p:cNvPicPr>
            <a:picLocks noGrp="1" noChangeAspect="1"/>
          </p:cNvPicPr>
          <p:nvPr>
            <p:ph idx="1"/>
          </p:nvPr>
        </p:nvPicPr>
        <p:blipFill>
          <a:blip r:embed="rId3"/>
          <a:stretch>
            <a:fillRect/>
          </a:stretch>
        </p:blipFill>
        <p:spPr>
          <a:xfrm>
            <a:off x="4616071" y="2684360"/>
            <a:ext cx="2959858" cy="2959858"/>
          </a:xfrm>
        </p:spPr>
      </p:pic>
      <p:pic>
        <p:nvPicPr>
          <p:cNvPr id="9" name="Grafik 8">
            <a:extLst>
              <a:ext uri="{FF2B5EF4-FFF2-40B4-BE49-F238E27FC236}">
                <a16:creationId xmlns:a16="http://schemas.microsoft.com/office/drawing/2014/main" id="{2DA38F75-3329-4C6B-98D9-CDF9DBB91DF8}"/>
              </a:ext>
            </a:extLst>
          </p:cNvPr>
          <p:cNvPicPr>
            <a:picLocks noChangeAspect="1"/>
          </p:cNvPicPr>
          <p:nvPr/>
        </p:nvPicPr>
        <p:blipFill>
          <a:blip r:embed="rId4"/>
          <a:stretch>
            <a:fillRect/>
          </a:stretch>
        </p:blipFill>
        <p:spPr>
          <a:xfrm>
            <a:off x="8013018" y="2684360"/>
            <a:ext cx="2959858" cy="2959858"/>
          </a:xfrm>
          <a:prstGeom prst="rect">
            <a:avLst/>
          </a:prstGeom>
        </p:spPr>
      </p:pic>
      <p:pic>
        <p:nvPicPr>
          <p:cNvPr id="11" name="Grafik 10">
            <a:extLst>
              <a:ext uri="{FF2B5EF4-FFF2-40B4-BE49-F238E27FC236}">
                <a16:creationId xmlns:a16="http://schemas.microsoft.com/office/drawing/2014/main" id="{9588749A-7383-44F1-9D26-D877E0184D7C}"/>
              </a:ext>
            </a:extLst>
          </p:cNvPr>
          <p:cNvPicPr>
            <a:picLocks noChangeAspect="1"/>
          </p:cNvPicPr>
          <p:nvPr/>
        </p:nvPicPr>
        <p:blipFill>
          <a:blip r:embed="rId5"/>
          <a:stretch>
            <a:fillRect/>
          </a:stretch>
        </p:blipFill>
        <p:spPr>
          <a:xfrm>
            <a:off x="1219124" y="2684360"/>
            <a:ext cx="2959858" cy="2959858"/>
          </a:xfrm>
          <a:prstGeom prst="rect">
            <a:avLst/>
          </a:prstGeom>
        </p:spPr>
      </p:pic>
      <p:sp>
        <p:nvSpPr>
          <p:cNvPr id="6" name="Inhaltsplatzhalter 2">
            <a:extLst>
              <a:ext uri="{FF2B5EF4-FFF2-40B4-BE49-F238E27FC236}">
                <a16:creationId xmlns:a16="http://schemas.microsoft.com/office/drawing/2014/main" id="{0059FFCC-EEAC-4804-8AB8-ADB317065B53}"/>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sz="2400" dirty="0"/>
              <a:t>Solution </a:t>
            </a:r>
            <a:r>
              <a:rPr lang="de-DE" sz="2400" dirty="0" err="1"/>
              <a:t>for</a:t>
            </a:r>
            <a:r>
              <a:rPr lang="de-DE" sz="2400" dirty="0"/>
              <a:t> </a:t>
            </a:r>
            <a:r>
              <a:rPr lang="de-DE" sz="2400" dirty="0" err="1"/>
              <a:t>whole</a:t>
            </a:r>
            <a:r>
              <a:rPr lang="de-DE" sz="2400" dirty="0"/>
              <a:t> </a:t>
            </a:r>
            <a:r>
              <a:rPr lang="de-DE" sz="2400" dirty="0" err="1"/>
              <a:t>problem</a:t>
            </a:r>
            <a:r>
              <a:rPr lang="de-DE" sz="2400" dirty="0"/>
              <a:t> </a:t>
            </a:r>
            <a:r>
              <a:rPr lang="de-DE" sz="2400" dirty="0" err="1"/>
              <a:t>by</a:t>
            </a:r>
            <a:r>
              <a:rPr lang="de-DE" sz="2400" dirty="0"/>
              <a:t> </a:t>
            </a:r>
            <a:r>
              <a:rPr lang="de-DE" sz="2400" dirty="0" err="1"/>
              <a:t>combination</a:t>
            </a:r>
            <a:r>
              <a:rPr lang="de-DE" sz="2400" dirty="0"/>
              <a:t> </a:t>
            </a:r>
            <a:r>
              <a:rPr lang="de-DE" sz="2400" dirty="0" err="1"/>
              <a:t>of</a:t>
            </a:r>
            <a:r>
              <a:rPr lang="de-DE" sz="2400" dirty="0"/>
              <a:t> </a:t>
            </a:r>
            <a:r>
              <a:rPr lang="de-DE" sz="2400" dirty="0" err="1"/>
              <a:t>solutions</a:t>
            </a:r>
            <a:r>
              <a:rPr lang="de-DE" sz="2400" dirty="0"/>
              <a:t> </a:t>
            </a:r>
            <a:r>
              <a:rPr lang="de-DE" sz="2400" dirty="0" err="1"/>
              <a:t>for</a:t>
            </a:r>
            <a:r>
              <a:rPr lang="de-DE" sz="2400" dirty="0"/>
              <a:t> </a:t>
            </a:r>
            <a:r>
              <a:rPr lang="de-DE" sz="2400" dirty="0" err="1"/>
              <a:t>subproblems</a:t>
            </a:r>
            <a:endParaRPr lang="de-DE" sz="2400" dirty="0"/>
          </a:p>
          <a:p>
            <a:r>
              <a:rPr lang="de-DE" sz="2400" dirty="0" err="1"/>
              <a:t>Normally</a:t>
            </a:r>
            <a:r>
              <a:rPr lang="de-DE" sz="2400" dirty="0"/>
              <a:t> </a:t>
            </a:r>
            <a:r>
              <a:rPr lang="de-DE" sz="2400" dirty="0" err="1"/>
              <a:t>used</a:t>
            </a:r>
            <a:r>
              <a:rPr lang="de-DE" sz="2400" dirty="0"/>
              <a:t> </a:t>
            </a:r>
            <a:r>
              <a:rPr lang="de-DE" sz="2400" dirty="0" err="1"/>
              <a:t>by</a:t>
            </a:r>
            <a:r>
              <a:rPr lang="de-DE" sz="2400" dirty="0"/>
              <a:t> </a:t>
            </a:r>
            <a:r>
              <a:rPr lang="de-DE" sz="2400" dirty="0" err="1"/>
              <a:t>greedy</a:t>
            </a:r>
            <a:r>
              <a:rPr lang="de-DE" sz="2400" dirty="0"/>
              <a:t> algorithms</a:t>
            </a:r>
          </a:p>
          <a:p>
            <a:r>
              <a:rPr lang="de-DE" sz="2400" dirty="0"/>
              <a:t>Leads to optimal </a:t>
            </a:r>
            <a:r>
              <a:rPr lang="de-DE" sz="2400" dirty="0" err="1"/>
              <a:t>overall</a:t>
            </a:r>
            <a:r>
              <a:rPr lang="de-DE" sz="2400" dirty="0"/>
              <a:t> </a:t>
            </a:r>
            <a:r>
              <a:rPr lang="de-DE" sz="2400" dirty="0" err="1"/>
              <a:t>solution</a:t>
            </a:r>
            <a:endParaRPr lang="de-DE" sz="2400" dirty="0"/>
          </a:p>
        </p:txBody>
      </p:sp>
    </p:spTree>
    <p:extLst>
      <p:ext uri="{BB962C8B-B14F-4D97-AF65-F5344CB8AC3E}">
        <p14:creationId xmlns:p14="http://schemas.microsoft.com/office/powerpoint/2010/main" val="250524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6"/>
                                        </p:tgtEl>
                                      </p:cBhvr>
                                    </p:animEffect>
                                    <p:anim calcmode="lin" valueType="num">
                                      <p:cBhvr>
                                        <p:cTn id="7" dur="500"/>
                                        <p:tgtEl>
                                          <p:spTgt spid="6"/>
                                        </p:tgtEl>
                                        <p:attrNameLst>
                                          <p:attrName>ppt_x</p:attrName>
                                        </p:attrNameLst>
                                      </p:cBhvr>
                                      <p:tavLst>
                                        <p:tav tm="0">
                                          <p:val>
                                            <p:strVal val="ppt_x"/>
                                          </p:val>
                                        </p:tav>
                                        <p:tav tm="100000">
                                          <p:val>
                                            <p:strVal val="ppt_x"/>
                                          </p:val>
                                        </p:tav>
                                      </p:tavLst>
                                    </p:anim>
                                    <p:anim calcmode="lin" valueType="num">
                                      <p:cBhvr>
                                        <p:cTn id="8" dur="500"/>
                                        <p:tgtEl>
                                          <p:spTgt spid="6"/>
                                        </p:tgtEl>
                                        <p:attrNameLst>
                                          <p:attrName>ppt_y</p:attrName>
                                        </p:attrNameLst>
                                      </p:cBhvr>
                                      <p:tavLst>
                                        <p:tav tm="0">
                                          <p:val>
                                            <p:strVal val="ppt_y"/>
                                          </p:val>
                                        </p:tav>
                                        <p:tav tm="100000">
                                          <p:val>
                                            <p:strVal val="ppt_y+.1"/>
                                          </p:val>
                                        </p:tav>
                                      </p:tavLst>
                                    </p:anim>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5E9C30-B105-4832-9A26-5A10B0C13B0C}"/>
              </a:ext>
            </a:extLst>
          </p:cNvPr>
          <p:cNvSpPr>
            <a:spLocks noGrp="1"/>
          </p:cNvSpPr>
          <p:nvPr>
            <p:ph type="title"/>
          </p:nvPr>
        </p:nvSpPr>
        <p:spPr/>
        <p:txBody>
          <a:bodyPr/>
          <a:lstStyle/>
          <a:p>
            <a:r>
              <a:rPr lang="de-DE" sz="4400" dirty="0" err="1"/>
              <a:t>How</a:t>
            </a:r>
            <a:r>
              <a:rPr lang="de-DE" sz="4400" dirty="0"/>
              <a:t> to </a:t>
            </a:r>
            <a:r>
              <a:rPr lang="de-DE" sz="4400" dirty="0" err="1"/>
              <a:t>apply</a:t>
            </a:r>
            <a:r>
              <a:rPr lang="de-DE" sz="4400" dirty="0"/>
              <a:t> </a:t>
            </a:r>
            <a:br>
              <a:rPr lang="de-DE" sz="4400" dirty="0"/>
            </a:br>
            <a:r>
              <a:rPr lang="de-DE" sz="4400" dirty="0"/>
              <a:t>Dynamic </a:t>
            </a:r>
            <a:r>
              <a:rPr lang="de-DE" sz="4400" dirty="0" err="1"/>
              <a:t>Programming</a:t>
            </a:r>
            <a:r>
              <a:rPr lang="de-DE" sz="4400" dirty="0"/>
              <a:t> in Computer Science</a:t>
            </a:r>
          </a:p>
        </p:txBody>
      </p:sp>
      <p:sp>
        <p:nvSpPr>
          <p:cNvPr id="5" name="Textplatzhalter 4">
            <a:extLst>
              <a:ext uri="{FF2B5EF4-FFF2-40B4-BE49-F238E27FC236}">
                <a16:creationId xmlns:a16="http://schemas.microsoft.com/office/drawing/2014/main" id="{34C6FEDE-5D8D-4277-882C-2E110047780F}"/>
              </a:ext>
            </a:extLst>
          </p:cNvPr>
          <p:cNvSpPr>
            <a:spLocks noGrp="1"/>
          </p:cNvSpPr>
          <p:nvPr>
            <p:ph type="body" idx="1"/>
          </p:nvPr>
        </p:nvSpPr>
        <p:spPr/>
        <p:txBody>
          <a:bodyPr/>
          <a:lstStyle/>
          <a:p>
            <a:r>
              <a:rPr lang="de-DE" dirty="0" err="1"/>
              <a:t>Fundamentals</a:t>
            </a:r>
            <a:r>
              <a:rPr lang="de-DE" dirty="0"/>
              <a:t> </a:t>
            </a:r>
            <a:r>
              <a:rPr lang="de-DE" dirty="0" err="1"/>
              <a:t>of</a:t>
            </a:r>
            <a:r>
              <a:rPr lang="de-DE" dirty="0"/>
              <a:t> </a:t>
            </a:r>
            <a:r>
              <a:rPr lang="de-DE" dirty="0" err="1"/>
              <a:t>dynamic</a:t>
            </a:r>
            <a:r>
              <a:rPr lang="de-DE" dirty="0"/>
              <a:t> </a:t>
            </a:r>
            <a:r>
              <a:rPr lang="de-DE" dirty="0" err="1"/>
              <a:t>programming</a:t>
            </a:r>
            <a:endParaRPr lang="de-DE" dirty="0"/>
          </a:p>
        </p:txBody>
      </p:sp>
    </p:spTree>
    <p:extLst>
      <p:ext uri="{BB962C8B-B14F-4D97-AF65-F5344CB8AC3E}">
        <p14:creationId xmlns:p14="http://schemas.microsoft.com/office/powerpoint/2010/main" val="257713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Memoization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400" dirty="0"/>
                  <a:t>Break </a:t>
                </a:r>
                <a:r>
                  <a:rPr lang="de-DE" sz="2400" dirty="0" err="1"/>
                  <a:t>problem</a:t>
                </a:r>
                <a:r>
                  <a:rPr lang="de-DE" sz="2400" dirty="0"/>
                  <a:t> down </a:t>
                </a:r>
                <a:r>
                  <a:rPr lang="de-DE" sz="2400" dirty="0" err="1"/>
                  <a:t>into</a:t>
                </a:r>
                <a:r>
                  <a:rPr lang="de-DE" sz="2400" dirty="0"/>
                  <a:t> </a:t>
                </a:r>
                <a:r>
                  <a:rPr lang="de-DE" sz="2400" dirty="0" err="1"/>
                  <a:t>small</a:t>
                </a:r>
                <a:r>
                  <a:rPr lang="de-DE" sz="2400" dirty="0"/>
                  <a:t> </a:t>
                </a:r>
                <a:r>
                  <a:rPr lang="de-DE" sz="2400" dirty="0" err="1"/>
                  <a:t>set</a:t>
                </a:r>
                <a:r>
                  <a:rPr lang="de-DE" sz="2400" dirty="0"/>
                  <a:t> </a:t>
                </a:r>
                <a:r>
                  <a:rPr lang="de-DE" sz="2400" dirty="0" err="1"/>
                  <a:t>of</a:t>
                </a:r>
                <a:r>
                  <a:rPr lang="de-DE" sz="2400" dirty="0"/>
                  <a:t> </a:t>
                </a:r>
                <a:r>
                  <a:rPr lang="de-DE" sz="2400" dirty="0" err="1"/>
                  <a:t>subproblems</a:t>
                </a:r>
                <a:endParaRPr lang="de-DE" sz="2400" dirty="0"/>
              </a:p>
              <a:p>
                <a:r>
                  <a:rPr lang="de-DE" sz="2400" dirty="0"/>
                  <a:t>Store </a:t>
                </a:r>
                <a:r>
                  <a:rPr lang="de-DE" sz="2400" dirty="0" err="1"/>
                  <a:t>results</a:t>
                </a:r>
                <a:r>
                  <a:rPr lang="de-DE" sz="2400" dirty="0"/>
                  <a:t> in a </a:t>
                </a:r>
                <a:r>
                  <a:rPr lang="de-DE" sz="2400" dirty="0" err="1"/>
                  <a:t>table</a:t>
                </a:r>
                <a:endParaRPr lang="de-DE" sz="2400" dirty="0"/>
              </a:p>
              <a:p>
                <a:r>
                  <a:rPr lang="de-DE" sz="2400" dirty="0"/>
                  <a:t>Use </a:t>
                </a:r>
                <a:r>
                  <a:rPr lang="de-DE" sz="2400" dirty="0" err="1"/>
                  <a:t>cached</a:t>
                </a:r>
                <a:r>
                  <a:rPr lang="de-DE" sz="2400" dirty="0"/>
                  <a:t> </a:t>
                </a:r>
                <a:r>
                  <a:rPr lang="de-DE" sz="2400" dirty="0" err="1"/>
                  <a:t>results</a:t>
                </a:r>
                <a:r>
                  <a:rPr lang="de-DE" sz="2400" dirty="0"/>
                  <a:t> </a:t>
                </a:r>
                <a:r>
                  <a:rPr lang="de-DE" sz="2400" dirty="0" err="1"/>
                  <a:t>if</a:t>
                </a:r>
                <a:r>
                  <a:rPr lang="de-DE" sz="2400" dirty="0"/>
                  <a:t> </a:t>
                </a:r>
                <a:r>
                  <a:rPr lang="de-DE" sz="2400" dirty="0" err="1"/>
                  <a:t>problem</a:t>
                </a:r>
                <a:r>
                  <a:rPr lang="de-DE" sz="2400" dirty="0"/>
                  <a:t> </a:t>
                </a:r>
                <a:r>
                  <a:rPr lang="de-DE" sz="2400" dirty="0" err="1"/>
                  <a:t>reoccuring</a:t>
                </a:r>
                <a:endParaRPr lang="de-DE" sz="2400" dirty="0"/>
              </a:p>
              <a:p>
                <a:r>
                  <a:rPr lang="de-DE" sz="2400" dirty="0" err="1"/>
                  <a:t>Computation</a:t>
                </a:r>
                <a:r>
                  <a:rPr lang="de-DE" sz="2400" dirty="0"/>
                  <a:t> time </a:t>
                </a:r>
                <a14:m>
                  <m:oMath xmlns:m="http://schemas.openxmlformats.org/officeDocument/2006/math">
                    <m:r>
                      <a:rPr lang="de-DE" sz="2400" i="1" smtClean="0">
                        <a:latin typeface="Cambria Math" panose="02040503050406030204" pitchFamily="18" charset="0"/>
                        <a:ea typeface="Cambria Math" panose="02040503050406030204" pitchFamily="18" charset="0"/>
                      </a:rPr>
                      <m:t>⟷</m:t>
                    </m:r>
                  </m:oMath>
                </a14:m>
                <a:r>
                  <a:rPr lang="de-DE" sz="2400" dirty="0"/>
                  <a:t> Memory </a:t>
                </a:r>
                <a:r>
                  <a:rPr lang="de-DE" sz="2400" dirty="0" err="1"/>
                  <a:t>usage</a:t>
                </a:r>
                <a:endParaRPr lang="de-DE" sz="2400"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1895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79D26C-9DE0-4BF1-89C4-C3C85CD80792}"/>
              </a:ext>
            </a:extLst>
          </p:cNvPr>
          <p:cNvSpPr>
            <a:spLocks noGrp="1"/>
          </p:cNvSpPr>
          <p:nvPr>
            <p:ph type="title"/>
          </p:nvPr>
        </p:nvSpPr>
        <p:spPr/>
        <p:txBody>
          <a:bodyPr/>
          <a:lstStyle/>
          <a:p>
            <a:r>
              <a:rPr lang="de-DE" sz="4400" dirty="0" err="1"/>
              <a:t>Bellman</a:t>
            </a:r>
            <a:r>
              <a:rPr lang="de-DE" sz="4400" dirty="0"/>
              <a:t> </a:t>
            </a:r>
            <a:r>
              <a:rPr lang="de-DE" sz="4400" dirty="0" err="1"/>
              <a:t>equation</a:t>
            </a:r>
            <a:endParaRPr lang="de-DE" sz="44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F5291D9-F6AA-4FFD-9674-BFFC54676EAC}"/>
                  </a:ext>
                </a:extLst>
              </p:cNvPr>
              <p:cNvSpPr>
                <a:spLocks noGrp="1"/>
              </p:cNvSpPr>
              <p:nvPr>
                <p:ph idx="1"/>
              </p:nvPr>
            </p:nvSpPr>
            <p:spPr/>
            <p:txBody>
              <a:bodyPr>
                <a:normAutofit/>
              </a:bodyPr>
              <a:lstStyle/>
              <a:p>
                <a:r>
                  <a:rPr lang="de-DE" sz="2400" dirty="0"/>
                  <a:t>Objective </a:t>
                </a:r>
                <a:r>
                  <a:rPr lang="de-DE" sz="2400" dirty="0" err="1"/>
                  <a:t>function</a:t>
                </a:r>
                <a:r>
                  <a:rPr lang="de-DE" sz="2400" dirty="0"/>
                  <a:t> </a:t>
                </a:r>
                <a:r>
                  <a:rPr lang="de-DE" sz="2400" dirty="0" err="1"/>
                  <a:t>defining</a:t>
                </a:r>
                <a:r>
                  <a:rPr lang="de-DE" sz="2400" dirty="0"/>
                  <a:t> </a:t>
                </a:r>
                <a:r>
                  <a:rPr lang="de-DE" sz="2400" dirty="0" err="1"/>
                  <a:t>desired</a:t>
                </a:r>
                <a:r>
                  <a:rPr lang="de-DE" sz="2400" dirty="0"/>
                  <a:t> </a:t>
                </a:r>
                <a:r>
                  <a:rPr lang="de-DE" sz="2400" dirty="0" err="1"/>
                  <a:t>outcome</a:t>
                </a:r>
                <a:endParaRPr lang="de-DE" sz="2400" dirty="0"/>
              </a:p>
              <a:p>
                <a:r>
                  <a:rPr lang="de-DE" sz="2400" dirty="0"/>
                  <a:t>State </a:t>
                </a:r>
                <a:r>
                  <a:rPr lang="de-DE" sz="2400" dirty="0" err="1"/>
                  <a:t>of</a:t>
                </a:r>
                <a:r>
                  <a:rPr lang="de-DE" sz="2400" dirty="0"/>
                  <a:t> </a:t>
                </a:r>
                <a:r>
                  <a:rPr lang="de-DE" sz="2400" dirty="0" err="1"/>
                  <a:t>system</a:t>
                </a:r>
                <a:r>
                  <a:rPr lang="de-DE" sz="2400" dirty="0"/>
                  <a:t> </a:t>
                </a:r>
                <a:r>
                  <a:rPr lang="de-DE" sz="2400" dirty="0" err="1"/>
                  <a:t>is</a:t>
                </a:r>
                <a:r>
                  <a:rPr lang="de-DE" sz="2400" dirty="0"/>
                  <a:t> </a:t>
                </a:r>
                <a:r>
                  <a:rPr lang="de-DE" sz="2400" dirty="0" err="1"/>
                  <a:t>tracked</a:t>
                </a:r>
                <a:endParaRPr lang="de-DE" sz="2400" dirty="0"/>
              </a:p>
              <a:p>
                <a:r>
                  <a:rPr lang="de-DE" sz="2400" dirty="0"/>
                  <a:t>Controls </a:t>
                </a:r>
                <a:r>
                  <a:rPr lang="de-DE" sz="2400" dirty="0" err="1"/>
                  <a:t>affect</a:t>
                </a:r>
                <a:r>
                  <a:rPr lang="de-DE" sz="2400" dirty="0"/>
                  <a:t> </a:t>
                </a:r>
                <a:r>
                  <a:rPr lang="de-DE" sz="2400" dirty="0" err="1"/>
                  <a:t>current</a:t>
                </a:r>
                <a:r>
                  <a:rPr lang="de-DE" sz="2400" dirty="0"/>
                  <a:t> </a:t>
                </a:r>
                <a:r>
                  <a:rPr lang="de-DE" sz="2400" dirty="0" err="1"/>
                  <a:t>state</a:t>
                </a:r>
                <a:r>
                  <a:rPr lang="de-DE" sz="2400" dirty="0"/>
                  <a:t> </a:t>
                </a:r>
                <a:r>
                  <a:rPr lang="de-DE" sz="2400" dirty="0">
                    <a:sym typeface="Wingdings" panose="05000000000000000000" pitchFamily="2" charset="2"/>
                  </a:rPr>
                  <a:t> </a:t>
                </a:r>
                <a:r>
                  <a:rPr lang="de-DE" sz="2400" dirty="0" err="1">
                    <a:sym typeface="Wingdings" panose="05000000000000000000" pitchFamily="2" charset="2"/>
                  </a:rPr>
                  <a:t>Transformations</a:t>
                </a:r>
                <a:endParaRPr lang="de-DE" sz="2400" dirty="0">
                  <a:sym typeface="Wingdings" panose="05000000000000000000" pitchFamily="2" charset="2"/>
                </a:endParaRPr>
              </a:p>
              <a:p>
                <a:r>
                  <a:rPr lang="de-DE" sz="2400" dirty="0">
                    <a:sym typeface="Wingdings" panose="05000000000000000000" pitchFamily="2" charset="2"/>
                  </a:rPr>
                  <a:t>Value </a:t>
                </a:r>
                <a:r>
                  <a:rPr lang="de-DE" sz="2400" dirty="0" err="1">
                    <a:sym typeface="Wingdings" panose="05000000000000000000" pitchFamily="2" charset="2"/>
                  </a:rPr>
                  <a:t>function</a:t>
                </a:r>
                <a:r>
                  <a:rPr lang="de-DE" sz="2400" dirty="0">
                    <a:sym typeface="Wingdings" panose="05000000000000000000" pitchFamily="2" charset="2"/>
                  </a:rPr>
                  <a:t> </a:t>
                </a:r>
                <a:r>
                  <a:rPr lang="de-DE" sz="2400" dirty="0" err="1">
                    <a:sym typeface="Wingdings" panose="05000000000000000000" pitchFamily="2" charset="2"/>
                  </a:rPr>
                  <a:t>giving</a:t>
                </a:r>
                <a:r>
                  <a:rPr lang="de-DE" sz="2400" dirty="0">
                    <a:sym typeface="Wingdings" panose="05000000000000000000" pitchFamily="2" charset="2"/>
                  </a:rPr>
                  <a:t> </a:t>
                </a:r>
                <a:r>
                  <a:rPr lang="de-DE" sz="2400" dirty="0" err="1">
                    <a:sym typeface="Wingdings" panose="05000000000000000000" pitchFamily="2" charset="2"/>
                  </a:rPr>
                  <a:t>best</a:t>
                </a:r>
                <a:r>
                  <a:rPr lang="de-DE" sz="2400" dirty="0">
                    <a:sym typeface="Wingdings" panose="05000000000000000000" pitchFamily="2" charset="2"/>
                  </a:rPr>
                  <a:t> possible </a:t>
                </a:r>
                <a:r>
                  <a:rPr lang="de-DE" sz="2400" dirty="0" err="1">
                    <a:sym typeface="Wingdings" panose="05000000000000000000" pitchFamily="2" charset="2"/>
                  </a:rPr>
                  <a:t>value</a:t>
                </a:r>
                <a:r>
                  <a:rPr lang="de-DE" sz="2400" dirty="0">
                    <a:sym typeface="Wingdings" panose="05000000000000000000" pitchFamily="2" charset="2"/>
                  </a:rPr>
                  <a:t> </a:t>
                </a:r>
                <a:r>
                  <a:rPr lang="de-DE" sz="2400" dirty="0" err="1">
                    <a:sym typeface="Wingdings" panose="05000000000000000000" pitchFamily="2" charset="2"/>
                  </a:rPr>
                  <a:t>of</a:t>
                </a:r>
                <a:r>
                  <a:rPr lang="de-DE" sz="2400" dirty="0">
                    <a:sym typeface="Wingdings" panose="05000000000000000000" pitchFamily="2" charset="2"/>
                  </a:rPr>
                  <a:t> </a:t>
                </a:r>
                <a:r>
                  <a:rPr lang="de-DE" sz="2400" dirty="0" err="1">
                    <a:sym typeface="Wingdings" panose="05000000000000000000" pitchFamily="2" charset="2"/>
                  </a:rPr>
                  <a:t>objective</a:t>
                </a:r>
                <a:r>
                  <a:rPr lang="de-DE" sz="2400" dirty="0">
                    <a:sym typeface="Wingdings" panose="05000000000000000000" pitchFamily="2" charset="2"/>
                  </a:rPr>
                  <a:t> </a:t>
                </a:r>
                <a:r>
                  <a:rPr lang="de-DE" sz="2400" dirty="0" err="1">
                    <a:sym typeface="Wingdings" panose="05000000000000000000" pitchFamily="2" charset="2"/>
                  </a:rPr>
                  <a:t>function</a:t>
                </a:r>
                <a:endParaRPr lang="de-DE" sz="2400" dirty="0">
                  <a:sym typeface="Wingdings" panose="05000000000000000000" pitchFamily="2" charset="2"/>
                </a:endParaRPr>
              </a:p>
              <a:p>
                <a:r>
                  <a:rPr lang="de-DE" sz="2400" dirty="0" err="1">
                    <a:sym typeface="Wingdings" panose="05000000000000000000" pitchFamily="2" charset="2"/>
                  </a:rPr>
                  <a:t>Backwards</a:t>
                </a:r>
                <a:r>
                  <a:rPr lang="de-DE" sz="2400" dirty="0">
                    <a:sym typeface="Wingdings" panose="05000000000000000000" pitchFamily="2" charset="2"/>
                  </a:rPr>
                  <a:t> </a:t>
                </a:r>
                <a:r>
                  <a:rPr lang="de-DE" sz="2400" dirty="0" err="1">
                    <a:sym typeface="Wingdings" panose="05000000000000000000" pitchFamily="2" charset="2"/>
                  </a:rPr>
                  <a:t>induction</a:t>
                </a:r>
                <a:r>
                  <a:rPr lang="de-DE" sz="2400" dirty="0">
                    <a:sym typeface="Wingdings" panose="05000000000000000000" pitchFamily="2" charset="2"/>
                  </a:rPr>
                  <a:t> </a:t>
                </a:r>
                <a:r>
                  <a:rPr lang="de-DE" sz="2400" dirty="0" err="1">
                    <a:sym typeface="Wingdings" panose="05000000000000000000" pitchFamily="2" charset="2"/>
                  </a:rPr>
                  <a:t>as</a:t>
                </a:r>
                <a:r>
                  <a:rPr lang="de-DE" sz="2400" dirty="0">
                    <a:sym typeface="Wingdings" panose="05000000000000000000" pitchFamily="2" charset="2"/>
                  </a:rPr>
                  <a:t> </a:t>
                </a:r>
                <a:r>
                  <a:rPr lang="de-DE" sz="2400" dirty="0" err="1">
                    <a:sym typeface="Wingdings" panose="05000000000000000000" pitchFamily="2" charset="2"/>
                  </a:rPr>
                  <a:t>direct</a:t>
                </a:r>
                <a:r>
                  <a:rPr lang="de-DE" sz="2400" dirty="0">
                    <a:sym typeface="Wingdings" panose="05000000000000000000" pitchFamily="2" charset="2"/>
                  </a:rPr>
                  <a:t> </a:t>
                </a:r>
                <a:r>
                  <a:rPr lang="de-DE" sz="2400" dirty="0" err="1">
                    <a:sym typeface="Wingdings" panose="05000000000000000000" pitchFamily="2" charset="2"/>
                  </a:rPr>
                  <a:t>outcome</a:t>
                </a:r>
                <a:r>
                  <a:rPr lang="de-DE" sz="2400" dirty="0">
                    <a:sym typeface="Wingdings" panose="05000000000000000000" pitchFamily="2" charset="2"/>
                  </a:rPr>
                  <a:t> </a:t>
                </a:r>
                <a:r>
                  <a:rPr lang="de-DE" sz="2400" dirty="0" err="1">
                    <a:sym typeface="Wingdings" panose="05000000000000000000" pitchFamily="2" charset="2"/>
                  </a:rPr>
                  <a:t>of</a:t>
                </a:r>
                <a:r>
                  <a:rPr lang="de-DE" sz="2400" dirty="0">
                    <a:sym typeface="Wingdings" panose="05000000000000000000" pitchFamily="2" charset="2"/>
                  </a:rPr>
                  <a:t> </a:t>
                </a:r>
                <a:r>
                  <a:rPr lang="de-DE" sz="2400" dirty="0" err="1">
                    <a:sym typeface="Wingdings" panose="05000000000000000000" pitchFamily="2" charset="2"/>
                  </a:rPr>
                  <a:t>Bellman</a:t>
                </a:r>
                <a:r>
                  <a:rPr lang="de-DE" sz="2400" dirty="0">
                    <a:sym typeface="Wingdings" panose="05000000000000000000" pitchFamily="2" charset="2"/>
                  </a:rPr>
                  <a:t> </a:t>
                </a:r>
                <a:r>
                  <a:rPr lang="de-DE" sz="2400" dirty="0" err="1">
                    <a:sym typeface="Wingdings" panose="05000000000000000000" pitchFamily="2" charset="2"/>
                  </a:rPr>
                  <a:t>equation</a:t>
                </a:r>
                <a:endParaRPr lang="de-DE" sz="2400" dirty="0"/>
              </a:p>
              <a:p>
                <a14:m>
                  <m:oMath xmlns:m="http://schemas.openxmlformats.org/officeDocument/2006/math">
                    <m:r>
                      <a:rPr lang="de-DE" sz="2400" i="1">
                        <a:latin typeface="Cambria Math" panose="02040503050406030204" pitchFamily="18" charset="0"/>
                      </a:rPr>
                      <m:t>𝑉</m:t>
                    </m:r>
                    <m:d>
                      <m:dPr>
                        <m:ctrlPr>
                          <a:rPr lang="de-DE" sz="2400" i="1">
                            <a:latin typeface="Cambria Math" panose="02040503050406030204" pitchFamily="18" charset="0"/>
                          </a:rPr>
                        </m:ctrlPr>
                      </m:dPr>
                      <m:e>
                        <m:r>
                          <a:rPr lang="de-DE" sz="2400" b="0" i="1" smtClean="0">
                            <a:latin typeface="Cambria Math" panose="02040503050406030204" pitchFamily="18" charset="0"/>
                          </a:rPr>
                          <m:t>𝑥</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smtClean="0">
                                <a:latin typeface="Cambria Math" panose="02040503050406030204" pitchFamily="18" charset="0"/>
                              </a:rPr>
                            </m:ctrlPr>
                          </m:limLowPr>
                          <m:e>
                            <m:r>
                              <m:rPr>
                                <m:sty m:val="p"/>
                              </m:rPr>
                              <a:rPr lang="de-DE" sz="2400">
                                <a:latin typeface="Cambria Math" panose="02040503050406030204" pitchFamily="18" charset="0"/>
                              </a:rPr>
                              <m:t>max</m:t>
                            </m:r>
                          </m:e>
                          <m:lim>
                            <m:r>
                              <a:rPr lang="de-DE" sz="2400" b="0" i="1" smtClean="0">
                                <a:latin typeface="Cambria Math" panose="02040503050406030204" pitchFamily="18" charset="0"/>
                              </a:rPr>
                              <m:t>𝑎</m:t>
                            </m:r>
                            <m:r>
                              <a:rPr lang="de-DE" sz="2400" b="0" i="1" smtClean="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Γ</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𝑥</m:t>
                            </m:r>
                            <m:r>
                              <a:rPr lang="de-DE" sz="2400" b="0" i="1" smtClean="0">
                                <a:latin typeface="Cambria Math" panose="02040503050406030204" pitchFamily="18" charset="0"/>
                                <a:ea typeface="Cambria Math" panose="02040503050406030204" pitchFamily="18" charset="0"/>
                              </a:rPr>
                              <m:t>)</m:t>
                            </m:r>
                          </m:lim>
                        </m:limLow>
                      </m:fName>
                      <m:e>
                        <m:r>
                          <a:rPr lang="de-DE" sz="2400" b="0" i="1" smtClean="0">
                            <a:latin typeface="Cambria Math" panose="02040503050406030204" pitchFamily="18" charset="0"/>
                          </a:rPr>
                          <m:t> </m:t>
                        </m:r>
                        <m:r>
                          <a:rPr lang="de-DE" sz="2400" i="1">
                            <a:latin typeface="Cambria Math" panose="02040503050406030204" pitchFamily="18" charset="0"/>
                          </a:rPr>
                          <m:t>{</m:t>
                        </m:r>
                        <m:r>
                          <a:rPr lang="de-DE" sz="2400" i="1">
                            <a:latin typeface="Cambria Math" panose="02040503050406030204" pitchFamily="18" charset="0"/>
                          </a:rPr>
                          <m:t>𝐹</m:t>
                        </m:r>
                        <m:d>
                          <m:dPr>
                            <m:ctrlPr>
                              <a:rPr lang="de-DE" sz="2400" i="1">
                                <a:latin typeface="Cambria Math" panose="02040503050406030204" pitchFamily="18" charset="0"/>
                              </a:rPr>
                            </m:ctrlPr>
                          </m:dPr>
                          <m:e>
                            <m:r>
                              <a:rPr lang="de-DE" sz="2400" b="0" i="1" smtClean="0">
                                <a:latin typeface="Cambria Math" panose="02040503050406030204" pitchFamily="18" charset="0"/>
                              </a:rPr>
                              <m:t>𝑥</m:t>
                            </m:r>
                            <m:r>
                              <a:rPr lang="de-DE" sz="2400" i="1">
                                <a:latin typeface="Cambria Math" panose="02040503050406030204" pitchFamily="18" charset="0"/>
                              </a:rPr>
                              <m:t>,</m:t>
                            </m:r>
                            <m:r>
                              <a:rPr lang="de-DE" sz="2400" b="0" i="1" smtClean="0">
                                <a:latin typeface="Cambria Math" panose="02040503050406030204" pitchFamily="18" charset="0"/>
                              </a:rPr>
                              <m:t>𝑎</m:t>
                            </m:r>
                          </m:e>
                        </m:d>
                        <m:r>
                          <a:rPr lang="de-DE" sz="2400" i="1">
                            <a:latin typeface="Cambria Math" panose="02040503050406030204" pitchFamily="18" charset="0"/>
                          </a:rPr>
                          <m:t>+</m:t>
                        </m:r>
                        <m:r>
                          <a:rPr lang="de-DE" sz="2400" i="1">
                            <a:latin typeface="Cambria Math" panose="02040503050406030204" pitchFamily="18" charset="0"/>
                          </a:rPr>
                          <m:t>𝑉</m:t>
                        </m:r>
                        <m:r>
                          <a:rPr lang="de-DE" sz="2400" b="0" i="1" smtClean="0">
                            <a:latin typeface="Cambria Math" panose="02040503050406030204" pitchFamily="18" charset="0"/>
                          </a:rPr>
                          <m:t>(</m:t>
                        </m:r>
                        <m:r>
                          <a:rPr lang="de-DE" sz="2400" b="0" i="1" smtClean="0">
                            <a:latin typeface="Cambria Math" panose="02040503050406030204" pitchFamily="18" charset="0"/>
                          </a:rPr>
                          <m:t>𝑇</m:t>
                        </m:r>
                        <m:r>
                          <a:rPr lang="de-DE" sz="2400" b="0" i="1" smtClean="0">
                            <a:latin typeface="Cambria Math" panose="02040503050406030204" pitchFamily="18" charset="0"/>
                          </a:rPr>
                          <m:t>(</m:t>
                        </m:r>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𝑎</m:t>
                        </m:r>
                        <m:r>
                          <a:rPr lang="de-DE" sz="2400" b="0" i="1" smtClean="0">
                            <a:latin typeface="Cambria Math" panose="02040503050406030204" pitchFamily="18" charset="0"/>
                          </a:rPr>
                          <m:t>))}</m:t>
                        </m:r>
                      </m:e>
                    </m:func>
                  </m:oMath>
                </a14:m>
                <a:endParaRPr lang="de-DE" sz="2400" dirty="0"/>
              </a:p>
            </p:txBody>
          </p:sp>
        </mc:Choice>
        <mc:Fallback xmlns="">
          <p:sp>
            <p:nvSpPr>
              <p:cNvPr id="3" name="Inhaltsplatzhalter 2">
                <a:extLst>
                  <a:ext uri="{FF2B5EF4-FFF2-40B4-BE49-F238E27FC236}">
                    <a16:creationId xmlns:a16="http://schemas.microsoft.com/office/drawing/2014/main" id="{4F5291D9-F6AA-4FFD-9674-BFFC54676EAC}"/>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8931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6"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8351354"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Solving the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 equations</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3930157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Gridmap </a:t>
                </a:r>
                <a14:m>
                  <m:oMath xmlns:m="http://schemas.openxmlformats.org/officeDocument/2006/math">
                    <m:r>
                      <a:rPr lang="de-DE" sz="2400" i="1">
                        <a:latin typeface="Cambria Math" panose="02040503050406030204" pitchFamily="18" charset="0"/>
                      </a:rPr>
                      <m:t>𝑀</m:t>
                    </m:r>
                    <m:r>
                      <a:rPr lang="de-DE" sz="2400" i="1">
                        <a:latin typeface="Cambria Math" panose="02040503050406030204" pitchFamily="18" charset="0"/>
                      </a:rPr>
                      <m:t>=</m:t>
                    </m:r>
                    <m:sSup>
                      <m:sSupPr>
                        <m:ctrlPr>
                          <a:rPr lang="de-DE" sz="2400" i="1">
                            <a:latin typeface="Cambria Math" panose="02040503050406030204" pitchFamily="18" charset="0"/>
                          </a:rPr>
                        </m:ctrlPr>
                      </m:sSupPr>
                      <m:e>
                        <m:r>
                          <a:rPr lang="de-DE" sz="2400" i="1">
                            <a:latin typeface="Cambria Math" panose="02040503050406030204" pitchFamily="18" charset="0"/>
                          </a:rPr>
                          <m:t>ℕ</m:t>
                        </m:r>
                      </m:e>
                      <m:sup>
                        <m:r>
                          <a:rPr lang="de-DE" sz="2400" i="1">
                            <a:latin typeface="Cambria Math" panose="02040503050406030204" pitchFamily="18" charset="0"/>
                          </a:rPr>
                          <m:t>𝑛</m:t>
                        </m:r>
                        <m:r>
                          <a:rPr lang="de-DE" sz="2400" i="1">
                            <a:latin typeface="Cambria Math" panose="02040503050406030204" pitchFamily="18" charset="0"/>
                          </a:rPr>
                          <m:t> × </m:t>
                        </m:r>
                        <m:r>
                          <a:rPr lang="de-DE" sz="2400" i="1">
                            <a:latin typeface="Cambria Math" panose="02040503050406030204" pitchFamily="18" charset="0"/>
                          </a:rPr>
                          <m:t>𝑚</m:t>
                        </m:r>
                        <m:r>
                          <a:rPr lang="de-DE" sz="2400" i="1">
                            <a:latin typeface="Cambria Math" panose="02040503050406030204" pitchFamily="18" charset="0"/>
                          </a:rPr>
                          <m:t> </m:t>
                        </m:r>
                      </m:sup>
                    </m:sSup>
                  </m:oMath>
                </a14:m>
                <a:endParaRPr lang="de-DE" sz="2400" dirty="0"/>
              </a:p>
              <a:p>
                <a:r>
                  <a:rPr lang="de-DE" sz="2400" dirty="0"/>
                  <a:t>Walls </a:t>
                </a:r>
                <a14:m>
                  <m:oMath xmlns:m="http://schemas.openxmlformats.org/officeDocument/2006/math">
                    <m:r>
                      <a:rPr lang="de-DE" sz="2400" i="1">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oMath>
                </a14:m>
                <a:endParaRPr lang="de-DE" sz="2400" dirty="0"/>
              </a:p>
              <a:p>
                <a:r>
                  <a:rPr lang="de-DE" sz="2400" b="0" dirty="0"/>
                  <a:t>Optimal </a:t>
                </a:r>
                <a:r>
                  <a:rPr lang="de-DE" sz="2400" b="0" dirty="0" err="1"/>
                  <a:t>policies</a:t>
                </a:r>
                <a:r>
                  <a:rPr lang="de-DE" sz="2400" b="0" dirty="0"/>
                  <a:t> </a:t>
                </a:r>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 × </m:t>
                        </m:r>
                        <m:r>
                          <a:rPr lang="de-DE" sz="2400" b="0" i="1" smtClean="0">
                            <a:latin typeface="Cambria Math" panose="02040503050406030204" pitchFamily="18" charset="0"/>
                          </a:rPr>
                          <m:t>𝑚</m:t>
                        </m:r>
                      </m:sup>
                    </m:sSup>
                    <m:r>
                      <a:rPr lang="de-DE" sz="2400" b="0" i="1" smtClean="0">
                        <a:latin typeface="Cambria Math" panose="02040503050406030204" pitchFamily="18" charset="0"/>
                      </a:rPr>
                      <m:t>→</m:t>
                    </m:r>
                    <m:r>
                      <a:rPr lang="de-DE" sz="2400" b="0" i="1" smtClean="0">
                        <a:latin typeface="Cambria Math" panose="02040503050406030204" pitchFamily="18" charset="0"/>
                      </a:rPr>
                      <m:t>𝐴</m:t>
                    </m:r>
                  </m:oMath>
                </a14:m>
                <a:endParaRPr lang="de-DE" sz="2400" dirty="0"/>
              </a:p>
              <a:p>
                <a:r>
                  <a:rPr lang="de-DE" sz="2400" dirty="0"/>
                  <a:t>Goal </a:t>
                </a:r>
                <a:r>
                  <a:rPr lang="de-DE" sz="2400" dirty="0" err="1"/>
                  <a:t>is</a:t>
                </a:r>
                <a:r>
                  <a:rPr lang="de-DE" sz="2400" dirty="0"/>
                  <a:t> to find </a:t>
                </a:r>
                <a:r>
                  <a:rPr lang="de-DE" sz="2400" dirty="0" err="1"/>
                  <a:t>value</a:t>
                </a:r>
                <a:r>
                  <a:rPr lang="de-DE" sz="2400" dirty="0"/>
                  <a:t> </a:t>
                </a:r>
                <a:r>
                  <a:rPr lang="de-DE" sz="2400" dirty="0" err="1"/>
                  <a:t>function</a:t>
                </a:r>
                <a:r>
                  <a:rPr lang="de-DE" sz="2400" dirty="0"/>
                  <a:t> </a:t>
                </a:r>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r>
                      <a:rPr lang="de-DE" sz="2400" b="0" i="1" smtClean="0">
                        <a:latin typeface="Cambria Math" panose="02040503050406030204" pitchFamily="18" charset="0"/>
                      </a:rPr>
                      <m:t>ℕ</m:t>
                    </m:r>
                  </m:oMath>
                </a14:m>
                <a:endParaRPr lang="de-DE" sz="2400" dirty="0"/>
              </a:p>
              <a:p>
                <a:r>
                  <a:rPr lang="de-DE" sz="2400" dirty="0" err="1"/>
                  <a:t>Cost</a:t>
                </a:r>
                <a:r>
                  <a:rPr lang="de-DE" sz="2400" dirty="0"/>
                  <a:t> </a:t>
                </a:r>
                <a:r>
                  <a:rPr lang="de-DE" sz="2400" dirty="0" err="1"/>
                  <a:t>function</a:t>
                </a:r>
                <a:r>
                  <a:rPr lang="de-DE" sz="2400" dirty="0"/>
                  <a:t> </a:t>
                </a:r>
                <a14:m>
                  <m:oMath xmlns:m="http://schemas.openxmlformats.org/officeDocument/2006/math">
                    <m:r>
                      <a:rPr lang="de-DE" sz="2400" b="0" i="1" smtClean="0">
                        <a:latin typeface="Cambria Math" panose="02040503050406030204" pitchFamily="18" charset="0"/>
                      </a:rPr>
                      <m:t>𝑐</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m:t>
                            </m:r>
                            <m:d>
                              <m:dPr>
                                <m:begChr m:val="{"/>
                                <m:endChr m:val="}"/>
                                <m:ctrlPr>
                                  <a:rPr lang="de-DE" sz="2400" i="1">
                                    <a:latin typeface="Cambria Math" panose="02040503050406030204" pitchFamily="18" charset="0"/>
                                    <a:ea typeface="Cambria Math" panose="02040503050406030204" pitchFamily="18" charset="0"/>
                                  </a:rPr>
                                </m:ctrlPr>
                              </m:dPr>
                              <m:e>
                                <m:r>
                                  <a:rPr lang="de-DE" sz="2400" i="1">
                                    <a:latin typeface="Cambria Math" panose="02040503050406030204" pitchFamily="18" charset="0"/>
                                    <a:ea typeface="Cambria Math" panose="02040503050406030204" pitchFamily="18" charset="0"/>
                                  </a:rPr>
                                  <m:t>𝑛</m:t>
                                </m:r>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𝑚</m:t>
                                </m:r>
                              </m:e>
                            </m:d>
                          </m:e>
                          <m:e>
                            <m:r>
                              <a:rPr lang="de-DE" sz="2400" b="0" i="1" smtClean="0">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                            </m:t>
                            </m:r>
                            <m:r>
                              <a:rPr lang="de-DE" sz="2400" b="0" i="1" smtClean="0">
                                <a:latin typeface="Cambria Math" panose="02040503050406030204" pitchFamily="18" charset="0"/>
                              </a:rPr>
                              <m:t>𝑒𝑙𝑠𝑒</m:t>
                            </m:r>
                          </m:e>
                        </m:eqArr>
                      </m:e>
                    </m:d>
                  </m:oMath>
                </a14:m>
                <a:endParaRPr lang="de-DE" sz="2400" dirty="0"/>
              </a:p>
              <a:p>
                <a:r>
                  <a:rPr lang="de-DE" sz="2400" dirty="0"/>
                  <a:t>Trivial </a:t>
                </a:r>
                <a:r>
                  <a:rPr lang="de-DE" sz="2400" dirty="0" err="1"/>
                  <a:t>cases</a:t>
                </a:r>
                <a:r>
                  <a:rPr lang="de-DE" sz="2400" dirty="0"/>
                  <a:t> </a:t>
                </a:r>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r>
                              <a:rPr lang="de-DE" sz="2400" b="0" i="1" smtClean="0">
                                <a:latin typeface="Cambria Math" panose="02040503050406030204" pitchFamily="18" charset="0"/>
                              </a:rPr>
                              <m:t>𝑐</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e>
                          <m:e>
                            <m:r>
                              <a:rPr lang="de-DE" sz="2400" b="0" i="1" smtClean="0">
                                <a:latin typeface="Cambria Math" panose="02040503050406030204" pitchFamily="18" charset="0"/>
                              </a:rPr>
                              <m:t>0,  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m:t>
                                </m:r>
                              </m:sub>
                            </m:sSub>
                          </m:e>
                        </m:eqArr>
                      </m:e>
                    </m:d>
                  </m:oMath>
                </a14:m>
                <a:endParaRPr lang="de-DE" sz="2400" dirty="0"/>
              </a:p>
              <a:p>
                <a:pPr marL="0" indent="0">
                  <a:buNone/>
                </a:pPr>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88064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Backwards </a:t>
                </a:r>
                <a:r>
                  <a:rPr lang="de-DE" sz="2400" dirty="0" err="1"/>
                  <a:t>iteration</a:t>
                </a:r>
                <a:r>
                  <a:rPr lang="de-DE" sz="2400" dirty="0"/>
                  <a:t>: </a:t>
                </a:r>
                <a14:m>
                  <m:oMath xmlns:m="http://schemas.openxmlformats.org/officeDocument/2006/math">
                    <m:r>
                      <a:rPr lang="de-DE" sz="2400" b="0" i="1" smtClean="0">
                        <a:latin typeface="Cambria Math" panose="02040503050406030204" pitchFamily="18" charset="0"/>
                      </a:rPr>
                      <m:t>(</m:t>
                    </m:r>
                    <m:r>
                      <a:rPr lang="de-DE" sz="2400" b="0" i="1" smtClean="0">
                        <a:latin typeface="Cambria Math" panose="02040503050406030204" pitchFamily="18" charset="0"/>
                      </a:rPr>
                      <m:t>𝑁</m:t>
                    </m:r>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−1,…,0)</m:t>
                    </m:r>
                  </m:oMath>
                </a14:m>
                <a:endParaRPr lang="de-DE" sz="2400" dirty="0"/>
              </a:p>
              <a:p>
                <a:r>
                  <a:rPr lang="de-DE" sz="2400" dirty="0"/>
                  <a:t>Store </a:t>
                </a:r>
                <a:r>
                  <a:rPr lang="de-DE" sz="2400" dirty="0" err="1"/>
                  <a:t>results</a:t>
                </a:r>
                <a:r>
                  <a:rPr lang="de-DE" sz="2400" dirty="0"/>
                  <a:t> in </a:t>
                </a:r>
                <a:r>
                  <a:rPr lang="de-DE" sz="2400" dirty="0" err="1"/>
                  <a:t>memoization</a:t>
                </a:r>
                <a:r>
                  <a:rPr lang="de-DE" sz="2400" dirty="0"/>
                  <a:t> </a:t>
                </a:r>
                <a:r>
                  <a:rPr lang="de-DE" sz="2400" dirty="0" err="1"/>
                  <a:t>table</a:t>
                </a:r>
                <a:r>
                  <a:rPr lang="de-DE" sz="2400" dirty="0"/>
                  <a:t> </a:t>
                </a:r>
                <a14:m>
                  <m:oMath xmlns:m="http://schemas.openxmlformats.org/officeDocument/2006/math">
                    <m:r>
                      <m:rPr>
                        <m:sty m:val="p"/>
                      </m:rPr>
                      <a:rPr lang="de-DE" sz="2400" b="0" i="0" smtClean="0">
                        <a:latin typeface="Cambria Math" panose="02040503050406030204" pitchFamily="18" charset="0"/>
                      </a:rPr>
                      <m:t>V</m:t>
                    </m:r>
                    <m:r>
                      <a:rPr lang="de-DE" sz="2400" b="0" i="0"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𝑚</m:t>
                        </m:r>
                      </m:sup>
                    </m:sSup>
                  </m:oMath>
                </a14:m>
                <a:endParaRPr lang="de-DE" sz="2400" dirty="0"/>
              </a:p>
              <a:p>
                <a14:m>
                  <m:oMath xmlns:m="http://schemas.openxmlformats.org/officeDocument/2006/math">
                    <m:r>
                      <a:rPr lang="de-DE" sz="2400" i="1" smtClean="0">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a:p>
                <a14:m>
                  <m:oMath xmlns:m="http://schemas.openxmlformats.org/officeDocument/2006/math">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a:p>
                <a14:m>
                  <m:oMath xmlns:m="http://schemas.openxmlformats.org/officeDocument/2006/math">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−1</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a:p>
                <a14:m>
                  <m:oMath xmlns:m="http://schemas.openxmlformats.org/officeDocument/2006/math">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+1</m:t>
                        </m:r>
                      </m:e>
                    </m:d>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&lt;</m:t>
                    </m:r>
                    <m:r>
                      <a:rPr lang="de-DE" sz="2400" i="1">
                        <a:latin typeface="Cambria Math" panose="02040503050406030204" pitchFamily="18" charset="0"/>
                      </a:rPr>
                      <m:t>𝑉</m:t>
                    </m:r>
                    <m: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208660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anim calcmode="lin" valueType="num">
                                      <p:cBhvr>
                                        <p:cTn id="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anim calcmode="lin" valueType="num">
                                      <p:cBhvr>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5">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anim calcmode="lin" valueType="num">
                                      <p:cBhvr>
                                        <p:cTn id="1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9" dur="500" fill="hold"/>
                                        <p:tgtEl>
                                          <p:spTgt spid="5">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anim calcmode="lin" valueType="num">
                                      <p:cBhvr>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4"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the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255713" y="3328354"/>
                <a:ext cx="4762594" cy="2175976"/>
              </a:xfrm>
            </p:spPr>
            <p:txBody>
              <a:bodyPr>
                <a:normAutofit/>
              </a:bodyPr>
              <a:lstStyle/>
              <a:p>
                <a:r>
                  <a:rPr lang="de-DE" dirty="0"/>
                  <a:t>Stage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r>
                  <a:rPr lang="de-DE" dirty="0"/>
                  <a:t>	</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=0+1=1</m:t>
                    </m:r>
                  </m:oMath>
                </a14:m>
                <a:endParaRPr lang="de-DE" dirty="0"/>
              </a:p>
              <a:p>
                <a:pPr marL="457200" lvl="1" indent="0">
                  <a:buNone/>
                </a:pPr>
                <a:endParaRPr lang="de-DE"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255713" y="3328354"/>
                <a:ext cx="4762594" cy="2175976"/>
              </a:xfrm>
              <a:blipFill>
                <a:blip r:embed="rId3"/>
                <a:stretch>
                  <a:fillRect l="-640" t="-16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Inhaltsplatzhalter 4">
                <a:extLst>
                  <a:ext uri="{FF2B5EF4-FFF2-40B4-BE49-F238E27FC236}">
                    <a16:creationId xmlns:a16="http://schemas.microsoft.com/office/drawing/2014/main" id="{38FEA301-2CF1-4DE4-93C9-FA436046CB43}"/>
                  </a:ext>
                </a:extLst>
              </p:cNvPr>
              <p:cNvSpPr txBox="1">
                <a:spLocks/>
              </p:cNvSpPr>
              <p:nvPr/>
            </p:nvSpPr>
            <p:spPr>
              <a:xfrm>
                <a:off x="6173695" y="332835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a:latin typeface="Cambria Math" panose="02040503050406030204" pitchFamily="18" charset="0"/>
                      </a:rPr>
                      <m:t>𝑁</m:t>
                    </m:r>
                    <m:r>
                      <a:rPr lang="de-DE" i="1">
                        <a:latin typeface="Cambria Math" panose="02040503050406030204" pitchFamily="18" charset="0"/>
                      </a:rPr>
                      <m:t>−2</m:t>
                    </m:r>
                  </m:oMath>
                </a14:m>
                <a:r>
                  <a:rPr lang="de-DE" dirty="0"/>
                  <a:t> (</a:t>
                </a:r>
                <a:r>
                  <a:rPr lang="de-DE" dirty="0" err="1"/>
                  <a:t>exemplary</a:t>
                </a:r>
                <a:r>
                  <a:rPr lang="de-DE" dirty="0"/>
                  <a:t>)</a:t>
                </a:r>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2,3</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3,4</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2,5</m:t>
                        </m:r>
                      </m:e>
                    </m:d>
                    <m:r>
                      <a:rPr lang="de-DE" i="1">
                        <a:latin typeface="Cambria Math" panose="02040503050406030204" pitchFamily="18" charset="0"/>
                      </a:rPr>
                      <m:t>=</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a:p>
                <a:pPr lvl="1"/>
                <a14:m>
                  <m:oMath xmlns:m="http://schemas.openxmlformats.org/officeDocument/2006/math">
                    <m:r>
                      <a:rPr lang="de-DE" i="1">
                        <a:latin typeface="Cambria Math" panose="02040503050406030204" pitchFamily="18" charset="0"/>
                      </a:rPr>
                      <m:t>𝑣</m:t>
                    </m:r>
                    <m:r>
                      <a:rPr lang="de-DE" i="1">
                        <a:latin typeface="Cambria Math" panose="02040503050406030204" pitchFamily="18" charset="0"/>
                      </a:rPr>
                      <m:t>(1,4)=</m:t>
                    </m:r>
                    <m:r>
                      <a:rPr lang="de-DE" i="1">
                        <a:latin typeface="Cambria Math" panose="02040503050406030204" pitchFamily="18" charset="0"/>
                      </a:rPr>
                      <m:t>𝑣</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m:t>
                    </m:r>
                    <m:r>
                      <a:rPr lang="de-DE" i="1">
                        <a:latin typeface="Cambria Math" panose="02040503050406030204" pitchFamily="18" charset="0"/>
                      </a:rPr>
                      <m:t>𝑐</m:t>
                    </m:r>
                    <m:d>
                      <m:dPr>
                        <m:ctrlPr>
                          <a:rPr lang="de-DE" i="1">
                            <a:latin typeface="Cambria Math" panose="02040503050406030204" pitchFamily="18" charset="0"/>
                          </a:rPr>
                        </m:ctrlPr>
                      </m:dPr>
                      <m:e>
                        <m:r>
                          <a:rPr lang="de-DE" i="1">
                            <a:latin typeface="Cambria Math" panose="02040503050406030204" pitchFamily="18" charset="0"/>
                          </a:rPr>
                          <m:t>2,4</m:t>
                        </m:r>
                      </m:e>
                    </m:d>
                    <m:r>
                      <a:rPr lang="de-DE" i="1">
                        <a:latin typeface="Cambria Math" panose="02040503050406030204" pitchFamily="18" charset="0"/>
                      </a:rPr>
                      <m:t>=1+1=2</m:t>
                    </m:r>
                  </m:oMath>
                </a14:m>
                <a:endParaRPr lang="de-DE" dirty="0"/>
              </a:p>
            </p:txBody>
          </p:sp>
        </mc:Choice>
        <mc:Fallback xmlns="">
          <p:sp>
            <p:nvSpPr>
              <p:cNvPr id="6" name="Inhaltsplatzhalter 4">
                <a:extLst>
                  <a:ext uri="{FF2B5EF4-FFF2-40B4-BE49-F238E27FC236}">
                    <a16:creationId xmlns:a16="http://schemas.microsoft.com/office/drawing/2014/main" id="{38FEA301-2CF1-4DE4-93C9-FA436046CB43}"/>
                  </a:ext>
                </a:extLst>
              </p:cNvPr>
              <p:cNvSpPr txBox="1">
                <a:spLocks noRot="1" noChangeAspect="1" noMove="1" noResize="1" noEditPoints="1" noAdjustHandles="1" noChangeArrowheads="1" noChangeShapeType="1" noTextEdit="1"/>
              </p:cNvSpPr>
              <p:nvPr/>
            </p:nvSpPr>
            <p:spPr>
              <a:xfrm>
                <a:off x="6173695" y="3328353"/>
                <a:ext cx="8946541" cy="4195481"/>
              </a:xfrm>
              <a:prstGeom prst="rect">
                <a:avLst/>
              </a:prstGeom>
              <a:blipFill>
                <a:blip r:embed="rId4"/>
                <a:stretch>
                  <a:fillRect l="-341" t="-87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Inhaltsplatzhalter 4">
                <a:extLst>
                  <a:ext uri="{FF2B5EF4-FFF2-40B4-BE49-F238E27FC236}">
                    <a16:creationId xmlns:a16="http://schemas.microsoft.com/office/drawing/2014/main" id="{96F940F3-E30F-47F4-8CCE-F61021DF4168}"/>
                  </a:ext>
                </a:extLst>
              </p:cNvPr>
              <p:cNvSpPr txBox="1">
                <a:spLocks/>
              </p:cNvSpPr>
              <p:nvPr/>
            </p:nvSpPr>
            <p:spPr>
              <a:xfrm>
                <a:off x="1255712" y="2205319"/>
                <a:ext cx="5180947" cy="770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de-DE" dirty="0"/>
                  <a:t>Stage </a:t>
                </a:r>
                <a14:m>
                  <m:oMath xmlns:m="http://schemas.openxmlformats.org/officeDocument/2006/math">
                    <m:r>
                      <a:rPr lang="de-DE" i="1" smtClean="0">
                        <a:latin typeface="Cambria Math" panose="02040503050406030204" pitchFamily="18" charset="0"/>
                      </a:rPr>
                      <m:t>𝑁</m:t>
                    </m:r>
                  </m:oMath>
                </a14:m>
                <a:endParaRPr lang="de-DE" dirty="0"/>
              </a:p>
              <a:p>
                <a:pPr lvl="1"/>
                <a14:m>
                  <m:oMath xmlns:m="http://schemas.openxmlformats.org/officeDocument/2006/math">
                    <m:r>
                      <a:rPr lang="de-DE" i="1" smtClean="0">
                        <a:latin typeface="Cambria Math" panose="02040503050406030204" pitchFamily="18" charset="0"/>
                      </a:rPr>
                      <m:t>𝑣</m:t>
                    </m:r>
                    <m:d>
                      <m:dPr>
                        <m:ctrlPr>
                          <a:rPr lang="de-DE" i="1" smtClean="0">
                            <a:latin typeface="Cambria Math" panose="02040503050406030204" pitchFamily="18" charset="0"/>
                          </a:rPr>
                        </m:ctrlPr>
                      </m:dPr>
                      <m:e>
                        <m:r>
                          <a:rPr lang="de-DE" i="1" smtClean="0">
                            <a:latin typeface="Cambria Math" panose="02040503050406030204" pitchFamily="18" charset="0"/>
                          </a:rPr>
                          <m:t>3,4</m:t>
                        </m:r>
                      </m:e>
                    </m:d>
                    <m:r>
                      <a:rPr lang="de-DE" i="1" smtClean="0">
                        <a:latin typeface="Cambria Math" panose="02040503050406030204" pitchFamily="18" charset="0"/>
                      </a:rPr>
                      <m:t>=0</m:t>
                    </m:r>
                  </m:oMath>
                </a14:m>
                <a:endParaRPr lang="de-DE" dirty="0"/>
              </a:p>
            </p:txBody>
          </p:sp>
        </mc:Choice>
        <mc:Fallback xmlns="">
          <p:sp>
            <p:nvSpPr>
              <p:cNvPr id="7" name="Inhaltsplatzhalter 4">
                <a:extLst>
                  <a:ext uri="{FF2B5EF4-FFF2-40B4-BE49-F238E27FC236}">
                    <a16:creationId xmlns:a16="http://schemas.microsoft.com/office/drawing/2014/main" id="{96F940F3-E30F-47F4-8CCE-F61021DF4168}"/>
                  </a:ext>
                </a:extLst>
              </p:cNvPr>
              <p:cNvSpPr txBox="1">
                <a:spLocks noRot="1" noChangeAspect="1" noMove="1" noResize="1" noEditPoints="1" noAdjustHandles="1" noChangeArrowheads="1" noChangeShapeType="1" noTextEdit="1"/>
              </p:cNvSpPr>
              <p:nvPr/>
            </p:nvSpPr>
            <p:spPr>
              <a:xfrm>
                <a:off x="1255712" y="2205319"/>
                <a:ext cx="5180947" cy="770963"/>
              </a:xfrm>
              <a:prstGeom prst="rect">
                <a:avLst/>
              </a:prstGeom>
              <a:blipFill>
                <a:blip r:embed="rId5"/>
                <a:stretch>
                  <a:fillRect l="-588" t="-8730" b="-6349"/>
                </a:stretch>
              </a:blipFill>
            </p:spPr>
            <p:txBody>
              <a:bodyPr/>
              <a:lstStyle/>
              <a:p>
                <a:r>
                  <a:rPr lang="de-DE">
                    <a:noFill/>
                  </a:rPr>
                  <a:t> </a:t>
                </a:r>
              </a:p>
            </p:txBody>
          </p:sp>
        </mc:Fallback>
      </mc:AlternateContent>
    </p:spTree>
    <p:extLst>
      <p:ext uri="{BB962C8B-B14F-4D97-AF65-F5344CB8AC3E}">
        <p14:creationId xmlns:p14="http://schemas.microsoft.com/office/powerpoint/2010/main" val="34552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8EA4A-94DF-4D12-A3A1-1D6DBCED7C5D}"/>
              </a:ext>
            </a:extLst>
          </p:cNvPr>
          <p:cNvSpPr>
            <a:spLocks noGrp="1"/>
          </p:cNvSpPr>
          <p:nvPr>
            <p:ph type="title"/>
          </p:nvPr>
        </p:nvSpPr>
        <p:spPr/>
        <p:txBody>
          <a:bodyPr/>
          <a:lstStyle/>
          <a:p>
            <a:r>
              <a:rPr lang="de-DE" dirty="0"/>
              <a:t>Outline</a:t>
            </a:r>
          </a:p>
        </p:txBody>
      </p:sp>
      <p:sp>
        <p:nvSpPr>
          <p:cNvPr id="3" name="Inhaltsplatzhalter 2">
            <a:extLst>
              <a:ext uri="{FF2B5EF4-FFF2-40B4-BE49-F238E27FC236}">
                <a16:creationId xmlns:a16="http://schemas.microsoft.com/office/drawing/2014/main" id="{4A4BE93A-3C42-4C1C-A9A2-218C4649719A}"/>
              </a:ext>
            </a:extLst>
          </p:cNvPr>
          <p:cNvSpPr>
            <a:spLocks noGrp="1"/>
          </p:cNvSpPr>
          <p:nvPr>
            <p:ph idx="1"/>
          </p:nvPr>
        </p:nvSpPr>
        <p:spPr/>
        <p:txBody>
          <a:bodyPr>
            <a:normAutofit/>
          </a:bodyPr>
          <a:lstStyle/>
          <a:p>
            <a:r>
              <a:rPr lang="de-DE" sz="2400" dirty="0"/>
              <a:t>Background and Problem Statement</a:t>
            </a:r>
          </a:p>
          <a:p>
            <a:r>
              <a:rPr lang="de-DE" sz="2400" dirty="0" err="1"/>
              <a:t>Fundamentals</a:t>
            </a:r>
            <a:r>
              <a:rPr lang="de-DE" sz="2400" dirty="0"/>
              <a:t> </a:t>
            </a:r>
            <a:r>
              <a:rPr lang="de-DE" sz="2400" dirty="0" err="1"/>
              <a:t>of</a:t>
            </a:r>
            <a:r>
              <a:rPr lang="de-DE" sz="2400" dirty="0"/>
              <a:t> Dynamic </a:t>
            </a:r>
            <a:r>
              <a:rPr lang="de-DE" sz="2400" dirty="0" err="1"/>
              <a:t>Programming</a:t>
            </a:r>
            <a:endParaRPr lang="de-DE" sz="2400" dirty="0"/>
          </a:p>
          <a:p>
            <a:r>
              <a:rPr lang="de-DE" sz="2400" dirty="0" err="1"/>
              <a:t>Solving</a:t>
            </a:r>
            <a:r>
              <a:rPr lang="de-DE" sz="2400" dirty="0"/>
              <a:t> </a:t>
            </a:r>
            <a:r>
              <a:rPr lang="de-DE" sz="2400" dirty="0" err="1"/>
              <a:t>the</a:t>
            </a:r>
            <a:r>
              <a:rPr lang="de-DE" sz="2400" dirty="0"/>
              <a:t> Dynamic </a:t>
            </a:r>
            <a:r>
              <a:rPr lang="de-DE" sz="2400" dirty="0" err="1"/>
              <a:t>Programming</a:t>
            </a:r>
            <a:r>
              <a:rPr lang="de-DE" sz="2400" dirty="0"/>
              <a:t> </a:t>
            </a:r>
            <a:r>
              <a:rPr lang="de-DE" sz="2400" dirty="0" err="1"/>
              <a:t>equations</a:t>
            </a:r>
            <a:endParaRPr lang="de-DE" sz="2400" dirty="0"/>
          </a:p>
          <a:p>
            <a:r>
              <a:rPr lang="de-DE" sz="2400" dirty="0" err="1"/>
              <a:t>Related</a:t>
            </a:r>
            <a:r>
              <a:rPr lang="de-DE" sz="2400" dirty="0"/>
              <a:t> </a:t>
            </a:r>
            <a:r>
              <a:rPr lang="de-DE" sz="2400" dirty="0" err="1"/>
              <a:t>work</a:t>
            </a:r>
            <a:r>
              <a:rPr lang="de-DE" sz="2400" dirty="0"/>
              <a:t> and </a:t>
            </a:r>
            <a:r>
              <a:rPr lang="de-DE" sz="2400" dirty="0" err="1"/>
              <a:t>use</a:t>
            </a:r>
            <a:r>
              <a:rPr lang="de-DE" sz="2400" dirty="0"/>
              <a:t> </a:t>
            </a:r>
            <a:r>
              <a:rPr lang="de-DE" sz="2400" dirty="0" err="1"/>
              <a:t>cases</a:t>
            </a:r>
            <a:r>
              <a:rPr lang="de-DE" sz="2400" dirty="0"/>
              <a:t> in </a:t>
            </a:r>
            <a:r>
              <a:rPr lang="de-DE" sz="2400" dirty="0" err="1"/>
              <a:t>robot</a:t>
            </a:r>
            <a:r>
              <a:rPr lang="de-DE" sz="2400" dirty="0"/>
              <a:t> </a:t>
            </a:r>
            <a:r>
              <a:rPr lang="de-DE" sz="2400" dirty="0" err="1"/>
              <a:t>motion</a:t>
            </a:r>
            <a:r>
              <a:rPr lang="de-DE" sz="2400" dirty="0"/>
              <a:t> </a:t>
            </a:r>
            <a:r>
              <a:rPr lang="de-DE" sz="2400" dirty="0" err="1"/>
              <a:t>planning</a:t>
            </a:r>
            <a:endParaRPr lang="de-DE" sz="2400" dirty="0"/>
          </a:p>
        </p:txBody>
      </p:sp>
    </p:spTree>
    <p:extLst>
      <p:ext uri="{BB962C8B-B14F-4D97-AF65-F5344CB8AC3E}">
        <p14:creationId xmlns:p14="http://schemas.microsoft.com/office/powerpoint/2010/main" val="8188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Recursive value function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627086"/>
                <a:ext cx="8946541" cy="3621313"/>
              </a:xfrm>
            </p:spPr>
            <p:txBody>
              <a:bodyPr>
                <a:normAutofit/>
              </a:bodyPr>
              <a:lstStyle/>
              <a:p>
                <a14:m>
                  <m:oMath xmlns:m="http://schemas.openxmlformats.org/officeDocument/2006/math">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i="1">
                                <a:latin typeface="Cambria Math" panose="02040503050406030204" pitchFamily="18" charset="0"/>
                              </a:rPr>
                              <m:t>∞,</m:t>
                            </m:r>
                            <m:r>
                              <a:rPr lang="de-DE" sz="2400" b="0" i="1" smtClean="0">
                                <a:latin typeface="Cambria Math" panose="02040503050406030204" pitchFamily="18" charset="0"/>
                              </a:rPr>
                              <m:t>  </m:t>
                            </m:r>
                            <m:r>
                              <a:rPr lang="de-DE" sz="2400" i="1">
                                <a:latin typeface="Cambria Math" panose="02040503050406030204" pitchFamily="18" charset="0"/>
                              </a:rPr>
                              <m:t>   </m:t>
                            </m:r>
                            <m:r>
                              <a:rPr lang="de-DE" sz="2400" b="0" i="1" smtClean="0">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𝑐</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e>
                            </m:d>
                            <m:r>
                              <a:rPr lang="de-DE" sz="2400" b="0" i="1" smtClean="0">
                                <a:latin typeface="Cambria Math" panose="02040503050406030204" pitchFamily="18" charset="0"/>
                              </a:rPr>
                              <m:t>=∞</m:t>
                            </m:r>
                          </m:e>
                          <m:e>
                            <m:r>
                              <a:rPr lang="de-DE" sz="2400" b="0" i="1" smtClean="0">
                                <a:latin typeface="Cambria Math" panose="02040503050406030204" pitchFamily="18" charset="0"/>
                              </a:rPr>
                              <m:t>0,                            </m:t>
                            </m:r>
                            <m:r>
                              <a:rPr lang="de-DE" sz="2400" b="0" i="1" smtClean="0">
                                <a:latin typeface="Cambria Math" panose="02040503050406030204" pitchFamily="18" charset="0"/>
                              </a:rPr>
                              <m:t>𝑖𝑓</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m:t>
                                </m:r>
                              </m:sub>
                            </m:sSub>
                          </m:e>
                          <m:e>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min</m:t>
                                    </m:r>
                                  </m:e>
                                  <m:lim>
                                    <m:r>
                                      <a:rPr lang="de-DE" sz="2400" b="0" i="0" smtClean="0">
                                        <a:latin typeface="Cambria Math" panose="02040503050406030204" pitchFamily="18" charset="0"/>
                                      </a:rPr>
                                      <m:t>(</m:t>
                                    </m:r>
                                    <m:r>
                                      <m:rPr>
                                        <m:sty m:val="p"/>
                                      </m:rPr>
                                      <a:rPr lang="de-DE" sz="2400" b="0" i="0" smtClean="0">
                                        <a:latin typeface="Cambria Math" panose="02040503050406030204" pitchFamily="18" charset="0"/>
                                      </a:rPr>
                                      <m:t>x</m:t>
                                    </m:r>
                                    <m:r>
                                      <a:rPr lang="de-DE" sz="2400" b="0" i="0" smtClean="0">
                                        <a:latin typeface="Cambria Math" panose="02040503050406030204" pitchFamily="18" charset="0"/>
                                      </a:rPr>
                                      <m:t>,</m:t>
                                    </m:r>
                                    <m:r>
                                      <m:rPr>
                                        <m:sty m:val="p"/>
                                      </m:rPr>
                                      <a:rPr lang="de-DE" sz="2400" b="0" i="0" smtClean="0">
                                        <a:latin typeface="Cambria Math" panose="02040503050406030204" pitchFamily="18" charset="0"/>
                                      </a:rPr>
                                      <m:t>y</m:t>
                                    </m:r>
                                    <m:r>
                                      <a:rPr lang="de-DE" sz="2400" b="0" i="0" smtClean="0">
                                        <a:latin typeface="Cambria Math" panose="02040503050406030204" pitchFamily="18" charset="0"/>
                                      </a:rPr>
                                      <m:t>)</m:t>
                                    </m:r>
                                  </m:lim>
                                </m:limLow>
                              </m:fName>
                              <m:e>
                                <m:r>
                                  <a:rPr lang="de-DE" sz="2400" b="0" i="1" smtClean="0">
                                    <a:latin typeface="Cambria Math" panose="02040503050406030204" pitchFamily="18" charset="0"/>
                                  </a:rPr>
                                  <m:t>{</m:t>
                                </m:r>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e>
                                </m:d>
                                <m:r>
                                  <a:rPr lang="de-DE" sz="2400" b="0" i="1" smtClean="0">
                                    <a:latin typeface="Cambria Math" panose="02040503050406030204" pitchFamily="18" charset="0"/>
                                  </a:rPr>
                                  <m:t>+</m:t>
                                </m:r>
                                <m:r>
                                  <a:rPr lang="de-DE" sz="2400" b="0" i="1" smtClean="0">
                                    <a:latin typeface="Cambria Math" panose="02040503050406030204" pitchFamily="18" charset="0"/>
                                  </a:rPr>
                                  <m:t>𝑐</m:t>
                                </m:r>
                                <m:r>
                                  <a:rPr lang="de-DE" sz="2400" b="0" i="1" smtClean="0">
                                    <a:latin typeface="Cambria Math" panose="02040503050406030204" pitchFamily="18" charset="0"/>
                                  </a:rPr>
                                  <m:t>(</m:t>
                                </m:r>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𝑒𝑙𝑠𝑒</m:t>
                            </m:r>
                          </m:e>
                        </m:eqArr>
                      </m:e>
                    </m:d>
                  </m:oMath>
                </a14:m>
                <a:endParaRPr lang="de-DE" sz="2400" b="0" dirty="0"/>
              </a:p>
              <a:p>
                <a:r>
                  <a:rPr lang="de-DE" sz="2400" dirty="0" err="1"/>
                  <a:t>With</a:t>
                </a:r>
                <a:r>
                  <a:rPr lang="de-DE" sz="2400" dirty="0"/>
                  <a:t> </a:t>
                </a:r>
                <a14:m>
                  <m:oMath xmlns:m="http://schemas.openxmlformats.org/officeDocument/2006/math">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𝑥</m:t>
                        </m:r>
                        <m:r>
                          <a:rPr lang="de-DE" sz="2400" b="0" i="1" smtClean="0">
                            <a:latin typeface="Cambria Math" panose="02040503050406030204" pitchFamily="18" charset="0"/>
                          </a:rPr>
                          <m:t>,</m:t>
                        </m:r>
                        <m:r>
                          <a:rPr lang="de-DE" sz="2400" b="0" i="1" smtClean="0">
                            <a:latin typeface="Cambria Math" panose="02040503050406030204" pitchFamily="18" charset="0"/>
                          </a:rPr>
                          <m:t>𝑦</m:t>
                        </m:r>
                      </m:e>
                    </m:d>
                    <m:r>
                      <a:rPr lang="de-DE" sz="2400" b="0" i="1" smtClean="0">
                        <a:latin typeface="Cambria Math" panose="02040503050406030204" pitchFamily="18" charset="0"/>
                      </a:rPr>
                      <m:t>∈</m:t>
                    </m:r>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b="0" i="1" smtClean="0">
                        <a:latin typeface="Cambria Math" panose="02040503050406030204" pitchFamily="18" charset="0"/>
                      </a:rPr>
                      <m:t>}</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627086"/>
                <a:ext cx="8946541" cy="3621313"/>
              </a:xfrm>
              <a:blipFill>
                <a:blip r:embed="rId3"/>
                <a:stretch>
                  <a:fillRect l="-545"/>
                </a:stretch>
              </a:blipFill>
            </p:spPr>
            <p:txBody>
              <a:bodyPr/>
              <a:lstStyle/>
              <a:p>
                <a:r>
                  <a:rPr lang="de-DE">
                    <a:noFill/>
                  </a:rPr>
                  <a:t> </a:t>
                </a:r>
              </a:p>
            </p:txBody>
          </p:sp>
        </mc:Fallback>
      </mc:AlternateContent>
    </p:spTree>
    <p:extLst>
      <p:ext uri="{BB962C8B-B14F-4D97-AF65-F5344CB8AC3E}">
        <p14:creationId xmlns:p14="http://schemas.microsoft.com/office/powerpoint/2010/main" val="272544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Finding optimal policies</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Autofit/>
              </a:bodyPr>
              <a:lstStyle/>
              <a:p>
                <a:r>
                  <a:rPr lang="de-DE" sz="2400" dirty="0"/>
                  <a:t>Memoization </a:t>
                </a:r>
                <a:r>
                  <a:rPr lang="de-DE" sz="2400" dirty="0" err="1"/>
                  <a:t>table</a:t>
                </a:r>
                <a:r>
                  <a:rPr lang="de-DE" sz="2400" dirty="0"/>
                  <a:t> </a:t>
                </a:r>
                <a14:m>
                  <m:oMath xmlns:m="http://schemas.openxmlformats.org/officeDocument/2006/math">
                    <m:r>
                      <a:rPr lang="de-DE" sz="2400" b="0" i="1" smtClean="0">
                        <a:latin typeface="Cambria Math" panose="02040503050406030204" pitchFamily="18" charset="0"/>
                      </a:rPr>
                      <m:t>𝑉</m:t>
                    </m:r>
                  </m:oMath>
                </a14:m>
                <a:r>
                  <a:rPr lang="de-DE" sz="2400" dirty="0"/>
                  <a:t> </a:t>
                </a:r>
                <a:r>
                  <a:rPr lang="de-DE" sz="2400" dirty="0" err="1"/>
                  <a:t>holding</a:t>
                </a:r>
                <a:r>
                  <a:rPr lang="de-DE" sz="2400" dirty="0"/>
                  <a:t> </a:t>
                </a:r>
                <a:r>
                  <a:rPr lang="de-DE" sz="2400" dirty="0" err="1"/>
                  <a:t>the</a:t>
                </a:r>
                <a:r>
                  <a:rPr lang="de-DE" sz="2400" dirty="0"/>
                  <a:t> </a:t>
                </a:r>
                <a:r>
                  <a:rPr lang="de-DE" sz="2400" dirty="0" err="1"/>
                  <a:t>values</a:t>
                </a:r>
                <a:r>
                  <a:rPr lang="de-DE" sz="2400" dirty="0"/>
                  <a:t> </a:t>
                </a:r>
                <a:r>
                  <a:rPr lang="de-DE" sz="2400" dirty="0" err="1"/>
                  <a:t>of</a:t>
                </a:r>
                <a:r>
                  <a:rPr lang="de-DE" sz="2400" dirty="0"/>
                  <a:t> all </a:t>
                </a:r>
                <a:r>
                  <a:rPr lang="de-DE" sz="2400" dirty="0" err="1"/>
                  <a:t>tiles</a:t>
                </a:r>
                <a:endParaRPr lang="de-DE" sz="2400" dirty="0"/>
              </a:p>
              <a:p>
                <a:r>
                  <a:rPr lang="de-DE" sz="2400" dirty="0"/>
                  <a:t>Find </a:t>
                </a:r>
                <a:r>
                  <a:rPr lang="de-DE" sz="2400" dirty="0" err="1"/>
                  <a:t>shortest</a:t>
                </a:r>
                <a:r>
                  <a:rPr lang="de-DE" sz="2400" dirty="0"/>
                  <a:t> </a:t>
                </a:r>
                <a:r>
                  <a:rPr lang="de-DE" sz="2400" dirty="0" err="1"/>
                  <a:t>paths</a:t>
                </a:r>
                <a:r>
                  <a:rPr lang="de-DE" sz="2400" dirty="0"/>
                  <a:t> </a:t>
                </a:r>
                <a14:m>
                  <m:oMath xmlns:m="http://schemas.openxmlformats.org/officeDocument/2006/math">
                    <m:r>
                      <a:rPr lang="de-DE" sz="2400" i="1" smtClean="0">
                        <a:latin typeface="Cambria Math" panose="02040503050406030204" pitchFamily="18" charset="0"/>
                        <a:ea typeface="Cambria Math" panose="02040503050406030204" pitchFamily="18" charset="0"/>
                      </a:rPr>
                      <m:t>⟺</m:t>
                    </m:r>
                  </m:oMath>
                </a14:m>
                <a:r>
                  <a:rPr lang="de-DE" sz="2400" dirty="0"/>
                  <a:t> Follow </a:t>
                </a:r>
                <a:r>
                  <a:rPr lang="de-DE" sz="2400" dirty="0" err="1"/>
                  <a:t>decision</a:t>
                </a:r>
                <a:r>
                  <a:rPr lang="de-DE" sz="2400" dirty="0"/>
                  <a:t> </a:t>
                </a:r>
                <a:r>
                  <a:rPr lang="de-DE" sz="2400" dirty="0" err="1"/>
                  <a:t>sequence</a:t>
                </a:r>
                <a:r>
                  <a:rPr lang="de-DE" sz="2400" dirty="0"/>
                  <a:t> </a:t>
                </a:r>
                <a:r>
                  <a:rPr lang="de-DE" sz="2400" dirty="0" err="1"/>
                  <a:t>with</a:t>
                </a:r>
                <a:r>
                  <a:rPr lang="de-DE" sz="2400" dirty="0"/>
                  <a:t> </a:t>
                </a:r>
                <a:r>
                  <a:rPr lang="de-DE" sz="2400" dirty="0" err="1"/>
                  <a:t>lowest</a:t>
                </a:r>
                <a:r>
                  <a:rPr lang="de-DE" sz="2400" dirty="0"/>
                  <a:t> </a:t>
                </a:r>
                <a:r>
                  <a:rPr lang="de-DE" sz="2400" dirty="0" err="1"/>
                  <a:t>sum</a:t>
                </a:r>
                <a:r>
                  <a:rPr lang="de-DE" sz="2400" dirty="0"/>
                  <a:t> </a:t>
                </a:r>
                <a:r>
                  <a:rPr lang="de-DE" sz="2400" dirty="0" err="1"/>
                  <a:t>of</a:t>
                </a:r>
                <a:r>
                  <a:rPr lang="de-DE" sz="2400" dirty="0"/>
                  <a:t> </a:t>
                </a:r>
                <a:r>
                  <a:rPr lang="de-DE" sz="2400" dirty="0" err="1"/>
                  <a:t>values</a:t>
                </a:r>
                <a:endParaRPr lang="de-DE" sz="2400" dirty="0"/>
              </a:p>
              <a:p>
                <a14:m>
                  <m:oMath xmlns:m="http://schemas.openxmlformats.org/officeDocument/2006/math">
                    <m:r>
                      <a:rPr lang="de-DE" sz="2400" b="0" i="1" smtClean="0">
                        <a:latin typeface="Cambria Math" panose="02040503050406030204" pitchFamily="18" charset="0"/>
                      </a:rPr>
                      <m:t>𝑎</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r>
                              <a:rPr lang="de-DE" sz="2400" b="0" i="1" smtClean="0">
                                <a:latin typeface="Cambria Math" panose="02040503050406030204" pitchFamily="18" charset="0"/>
                              </a:rPr>
                              <m:t>𝑢𝑝</m:t>
                            </m:r>
                            <m:r>
                              <a:rPr lang="de-DE" sz="2400" b="0" i="1" smtClean="0">
                                <a:latin typeface="Cambria Math" panose="02040503050406030204" pitchFamily="18" charset="0"/>
                              </a:rPr>
                              <m:t>,   </m:t>
                            </m:r>
                            <m:r>
                              <a:rPr lang="de-DE" sz="2400" b="0" i="1" smtClean="0">
                                <a:latin typeface="Cambria Math" panose="02040503050406030204" pitchFamily="18" charset="0"/>
                              </a:rPr>
                              <m:t>𝑖𝑓</m:t>
                            </m:r>
                            <m:r>
                              <a:rPr lang="de-DE" sz="2400" b="0" i="1" smtClean="0">
                                <a:latin typeface="Cambria Math" panose="02040503050406030204" pitchFamily="18" charset="0"/>
                              </a:rPr>
                              <m:t> </m:t>
                            </m:r>
                            <m:r>
                              <a:rPr lang="de-DE" sz="2400" b="0" i="1" smtClean="0">
                                <a:latin typeface="Cambria Math" panose="02040503050406030204" pitchFamily="18" charset="0"/>
                              </a:rPr>
                              <m:t>𝑣</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r>
                                  <a:rPr lang="de-DE" sz="2400" b="0" i="1" smtClean="0">
                                    <a:latin typeface="Cambria Math" panose="02040503050406030204" pitchFamily="18" charset="0"/>
                                  </a:rPr>
                                  <m:t>−1</m:t>
                                </m:r>
                              </m:e>
                            </m:d>
                            <m:r>
                              <a:rPr lang="de-DE" sz="2400" b="0" i="1" smtClean="0">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𝑟𝑖𝑔h𝑡</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+1</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𝑑𝑜𝑤𝑛</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b="0" i="1" smtClean="0">
                                    <a:latin typeface="Cambria Math" panose="02040503050406030204" pitchFamily="18" charset="0"/>
                                  </a:rPr>
                                  <m:t>+</m:t>
                                </m:r>
                                <m:r>
                                  <a:rPr lang="de-DE" sz="2400" i="1">
                                    <a:latin typeface="Cambria Math" panose="02040503050406030204" pitchFamily="18" charset="0"/>
                                  </a:rPr>
                                  <m:t>1</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
                            <m:r>
                              <a:rPr lang="de-DE" sz="2400" b="0" i="1" smtClean="0">
                                <a:latin typeface="Cambria Math" panose="02040503050406030204" pitchFamily="18" charset="0"/>
                              </a:rPr>
                              <m:t>𝑙𝑒𝑓𝑡</m:t>
                            </m:r>
                            <m:r>
                              <a:rPr lang="de-DE" sz="2400" i="1">
                                <a:latin typeface="Cambria Math" panose="02040503050406030204" pitchFamily="18" charset="0"/>
                              </a:rPr>
                              <m:t>,   </m:t>
                            </m:r>
                            <m:r>
                              <a:rPr lang="de-DE" sz="2400" i="1">
                                <a:latin typeface="Cambria Math" panose="02040503050406030204" pitchFamily="18" charset="0"/>
                              </a:rPr>
                              <m:t>𝑖𝑓</m:t>
                            </m:r>
                            <m:r>
                              <a:rPr lang="de-DE" sz="2400" i="1">
                                <a:latin typeface="Cambria Math" panose="02040503050406030204" pitchFamily="18" charset="0"/>
                              </a:rPr>
                              <m:t> </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b="0" i="1" smtClean="0">
                                    <a:latin typeface="Cambria Math" panose="02040503050406030204" pitchFamily="18" charset="0"/>
                                  </a:rPr>
                                  <m:t>−1</m:t>
                                </m:r>
                                <m:r>
                                  <a:rPr lang="de-DE" sz="2400" i="1">
                                    <a:latin typeface="Cambria Math" panose="02040503050406030204" pitchFamily="18" charset="0"/>
                                  </a:rPr>
                                  <m:t>,</m:t>
                                </m:r>
                                <m:r>
                                  <a:rPr lang="de-DE" sz="2400" i="1">
                                    <a:latin typeface="Cambria Math" panose="02040503050406030204" pitchFamily="18" charset="0"/>
                                  </a:rPr>
                                  <m:t>𝑗</m:t>
                                </m:r>
                              </m:e>
                            </m:d>
                            <m:r>
                              <a:rPr lang="de-DE" sz="2400" i="1">
                                <a:latin typeface="Cambria Math" panose="02040503050406030204" pitchFamily="18" charset="0"/>
                              </a:rPr>
                              <m:t>=</m:t>
                            </m:r>
                            <m:func>
                              <m:funcPr>
                                <m:ctrlPr>
                                  <a:rPr lang="de-DE" sz="2400" i="1">
                                    <a:latin typeface="Cambria Math" panose="02040503050406030204" pitchFamily="18" charset="0"/>
                                  </a:rPr>
                                </m:ctrlPr>
                              </m:funcPr>
                              <m:fName>
                                <m:limLow>
                                  <m:limLowPr>
                                    <m:ctrlPr>
                                      <a:rPr lang="de-DE" sz="2400" i="1">
                                        <a:latin typeface="Cambria Math" panose="02040503050406030204" pitchFamily="18" charset="0"/>
                                      </a:rPr>
                                    </m:ctrlPr>
                                  </m:limLowPr>
                                  <m:e>
                                    <m:r>
                                      <m:rPr>
                                        <m:sty m:val="p"/>
                                      </m:rPr>
                                      <a:rPr lang="de-DE" sz="2400">
                                        <a:latin typeface="Cambria Math" panose="02040503050406030204" pitchFamily="18" charset="0"/>
                                      </a:rPr>
                                      <m:t>min</m:t>
                                    </m:r>
                                  </m:e>
                                  <m:lim>
                                    <m:r>
                                      <a:rPr lang="de-DE" sz="2400">
                                        <a:latin typeface="Cambria Math" panose="02040503050406030204" pitchFamily="18" charset="0"/>
                                      </a:rPr>
                                      <m:t>(</m:t>
                                    </m:r>
                                    <m:r>
                                      <m:rPr>
                                        <m:sty m:val="p"/>
                                      </m:rPr>
                                      <a:rPr lang="de-DE" sz="2400">
                                        <a:latin typeface="Cambria Math" panose="02040503050406030204" pitchFamily="18" charset="0"/>
                                      </a:rPr>
                                      <m:t>x</m:t>
                                    </m:r>
                                    <m:r>
                                      <a:rPr lang="de-DE" sz="2400">
                                        <a:latin typeface="Cambria Math" panose="02040503050406030204" pitchFamily="18" charset="0"/>
                                      </a:rPr>
                                      <m:t>,</m:t>
                                    </m:r>
                                    <m:r>
                                      <m:rPr>
                                        <m:sty m:val="p"/>
                                      </m:rPr>
                                      <a:rPr lang="de-DE" sz="2400">
                                        <a:latin typeface="Cambria Math" panose="02040503050406030204" pitchFamily="18" charset="0"/>
                                      </a:rPr>
                                      <m:t>y</m:t>
                                    </m:r>
                                    <m:r>
                                      <a:rPr lang="de-DE" sz="2400">
                                        <a:latin typeface="Cambria Math" panose="02040503050406030204" pitchFamily="18" charset="0"/>
                                      </a:rPr>
                                      <m:t>)</m:t>
                                    </m:r>
                                  </m:lim>
                                </m:limLow>
                              </m:fName>
                              <m:e>
                                <m:r>
                                  <a:rPr lang="de-DE" sz="2400" i="1">
                                    <a:latin typeface="Cambria Math" panose="02040503050406030204" pitchFamily="18" charset="0"/>
                                  </a:rPr>
                                  <m:t>{</m:t>
                                </m:r>
                                <m:r>
                                  <a:rPr lang="de-DE" sz="2400" i="1">
                                    <a:latin typeface="Cambria Math" panose="02040503050406030204" pitchFamily="18" charset="0"/>
                                  </a:rPr>
                                  <m:t>𝑣</m:t>
                                </m:r>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r>
                                  <a:rPr lang="de-DE" sz="2400" i="1">
                                    <a:latin typeface="Cambria Math" panose="02040503050406030204" pitchFamily="18" charset="0"/>
                                  </a:rPr>
                                  <m:t>)}</m:t>
                                </m:r>
                              </m:e>
                            </m:func>
                          </m:e>
                        </m:eqArr>
                      </m:e>
                    </m:d>
                  </m:oMath>
                </a14:m>
                <a:endParaRPr lang="de-DE" sz="2400" b="0" dirty="0"/>
              </a:p>
              <a:p>
                <a:r>
                  <a:rPr lang="de-DE" sz="2400" dirty="0"/>
                  <a:t>With </a:t>
                </a:r>
                <a14:m>
                  <m:oMath xmlns:m="http://schemas.openxmlformats.org/officeDocument/2006/math">
                    <m:d>
                      <m:dPr>
                        <m:ctrlPr>
                          <a:rPr lang="de-DE" sz="2400" i="1">
                            <a:latin typeface="Cambria Math" panose="02040503050406030204" pitchFamily="18" charset="0"/>
                          </a:rPr>
                        </m:ctrlPr>
                      </m:dPr>
                      <m:e>
                        <m:r>
                          <a:rPr lang="de-DE" sz="2400" i="1">
                            <a:latin typeface="Cambria Math" panose="02040503050406030204" pitchFamily="18" charset="0"/>
                          </a:rPr>
                          <m:t>𝑥</m:t>
                        </m:r>
                        <m:r>
                          <a:rPr lang="de-DE" sz="2400" i="1">
                            <a:latin typeface="Cambria Math" panose="02040503050406030204" pitchFamily="18" charset="0"/>
                          </a:rPr>
                          <m:t>,</m:t>
                        </m:r>
                        <m:r>
                          <a:rPr lang="de-DE" sz="2400" i="1">
                            <a:latin typeface="Cambria Math" panose="02040503050406030204" pitchFamily="18" charset="0"/>
                          </a:rPr>
                          <m:t>𝑦</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−1,</m:t>
                        </m:r>
                        <m:r>
                          <a:rPr lang="de-DE" sz="2400" i="1">
                            <a:latin typeface="Cambria Math" panose="02040503050406030204" pitchFamily="18" charset="0"/>
                          </a:rPr>
                          <m:t>𝑗</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d>
                      <m:dPr>
                        <m:ctrlPr>
                          <a:rPr lang="de-DE" sz="2400" i="1">
                            <a:latin typeface="Cambria Math" panose="02040503050406030204" pitchFamily="18" charset="0"/>
                          </a:rPr>
                        </m:ctrlPr>
                      </m:dPr>
                      <m:e>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𝑗</m:t>
                        </m:r>
                        <m:r>
                          <a:rPr lang="de-DE" sz="2400" i="1">
                            <a:latin typeface="Cambria Math" panose="02040503050406030204" pitchFamily="18" charset="0"/>
                          </a:rPr>
                          <m:t>−1</m:t>
                        </m:r>
                      </m:e>
                    </m:d>
                    <m:r>
                      <a:rPr lang="de-DE" sz="2400" i="1">
                        <a:latin typeface="Cambria Math" panose="02040503050406030204" pitchFamily="18" charset="0"/>
                      </a:rPr>
                      <m:t>}</m:t>
                    </m:r>
                  </m:oMath>
                </a14:m>
                <a:r>
                  <a:rPr lang="de-DE" sz="2400" dirty="0"/>
                  <a:t> </a:t>
                </a:r>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b="-2616"/>
                </a:stretch>
              </a:blipFill>
            </p:spPr>
            <p:txBody>
              <a:bodyPr/>
              <a:lstStyle/>
              <a:p>
                <a:r>
                  <a:rPr lang="de-DE">
                    <a:noFill/>
                  </a:rPr>
                  <a:t> </a:t>
                </a:r>
              </a:p>
            </p:txBody>
          </p:sp>
        </mc:Fallback>
      </mc:AlternateContent>
    </p:spTree>
    <p:extLst>
      <p:ext uri="{BB962C8B-B14F-4D97-AF65-F5344CB8AC3E}">
        <p14:creationId xmlns:p14="http://schemas.microsoft.com/office/powerpoint/2010/main" val="225864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Related work and use cases in robot motion planning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2373829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Autonomous vehicles</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Cars etc. </a:t>
            </a:r>
            <a:r>
              <a:rPr lang="de-DE" sz="2400" dirty="0" err="1"/>
              <a:t>are</a:t>
            </a:r>
            <a:r>
              <a:rPr lang="de-DE" sz="2400" dirty="0"/>
              <a:t> just </a:t>
            </a:r>
            <a:r>
              <a:rPr lang="de-DE" sz="2400" dirty="0" err="1"/>
              <a:t>one</a:t>
            </a:r>
            <a:r>
              <a:rPr lang="de-DE" sz="2400" dirty="0"/>
              <a:t> type </a:t>
            </a:r>
            <a:r>
              <a:rPr lang="de-DE" sz="2400" dirty="0" err="1"/>
              <a:t>of</a:t>
            </a:r>
            <a:r>
              <a:rPr lang="de-DE" sz="2400" dirty="0"/>
              <a:t> </a:t>
            </a:r>
            <a:r>
              <a:rPr lang="de-DE" sz="2400" dirty="0" err="1"/>
              <a:t>robots</a:t>
            </a:r>
            <a:endParaRPr lang="de-DE" sz="2400" dirty="0"/>
          </a:p>
          <a:p>
            <a:r>
              <a:rPr lang="de-DE" sz="2400" dirty="0"/>
              <a:t>Many </a:t>
            </a:r>
            <a:r>
              <a:rPr lang="de-DE" sz="2400" dirty="0" err="1"/>
              <a:t>research</a:t>
            </a:r>
            <a:r>
              <a:rPr lang="de-DE" sz="2400" dirty="0"/>
              <a:t> in last </a:t>
            </a:r>
            <a:r>
              <a:rPr lang="de-DE" sz="2400" dirty="0" err="1"/>
              <a:t>years</a:t>
            </a:r>
            <a:endParaRPr lang="de-DE" sz="2400" dirty="0"/>
          </a:p>
          <a:p>
            <a:r>
              <a:rPr lang="de-DE" sz="2400" dirty="0" err="1"/>
              <a:t>Solving</a:t>
            </a:r>
            <a:r>
              <a:rPr lang="de-DE" sz="2400" dirty="0"/>
              <a:t> </a:t>
            </a:r>
            <a:r>
              <a:rPr lang="de-DE" sz="2400" dirty="0" err="1"/>
              <a:t>navigation</a:t>
            </a:r>
            <a:r>
              <a:rPr lang="de-DE" sz="2400" dirty="0"/>
              <a:t> </a:t>
            </a:r>
            <a:r>
              <a:rPr lang="de-DE" sz="2400" dirty="0" err="1"/>
              <a:t>with</a:t>
            </a:r>
            <a:r>
              <a:rPr lang="de-DE" sz="2400" dirty="0"/>
              <a:t> Dynamic </a:t>
            </a:r>
            <a:r>
              <a:rPr lang="de-DE" sz="2400" dirty="0" err="1"/>
              <a:t>Programming</a:t>
            </a:r>
            <a:r>
              <a:rPr lang="de-DE" sz="2400" dirty="0"/>
              <a:t>, </a:t>
            </a:r>
            <a:r>
              <a:rPr lang="de-DE" sz="2400" dirty="0" err="1"/>
              <a:t>best</a:t>
            </a:r>
            <a:r>
              <a:rPr lang="de-DE" sz="2400" dirty="0"/>
              <a:t> </a:t>
            </a:r>
            <a:r>
              <a:rPr lang="de-DE" sz="2400" dirty="0" err="1"/>
              <a:t>action</a:t>
            </a:r>
            <a:r>
              <a:rPr lang="de-DE" sz="2400" dirty="0"/>
              <a:t> </a:t>
            </a:r>
            <a:r>
              <a:rPr lang="de-DE" sz="2400" dirty="0" err="1"/>
              <a:t>for</a:t>
            </a:r>
            <a:r>
              <a:rPr lang="de-DE" sz="2400" dirty="0"/>
              <a:t> </a:t>
            </a:r>
            <a:r>
              <a:rPr lang="de-DE" sz="2400" dirty="0" err="1"/>
              <a:t>every</a:t>
            </a:r>
            <a:r>
              <a:rPr lang="de-DE" sz="2400" dirty="0"/>
              <a:t> </a:t>
            </a:r>
            <a:r>
              <a:rPr lang="de-DE" sz="2400" dirty="0" err="1"/>
              <a:t>position</a:t>
            </a:r>
            <a:r>
              <a:rPr lang="de-DE" sz="2400" dirty="0"/>
              <a:t> </a:t>
            </a:r>
            <a:r>
              <a:rPr lang="de-DE" sz="2400" dirty="0" err="1"/>
              <a:t>is</a:t>
            </a:r>
            <a:r>
              <a:rPr lang="de-DE" sz="2400" dirty="0"/>
              <a:t> </a:t>
            </a:r>
            <a:r>
              <a:rPr lang="de-DE" sz="2400" dirty="0" err="1"/>
              <a:t>calculated</a:t>
            </a:r>
            <a:endParaRPr lang="de-DE" sz="2400" dirty="0"/>
          </a:p>
          <a:p>
            <a:r>
              <a:rPr lang="de-DE" sz="2400" dirty="0"/>
              <a:t>Also </a:t>
            </a:r>
            <a:r>
              <a:rPr lang="de-DE" sz="2400" dirty="0" err="1"/>
              <a:t>applicable</a:t>
            </a:r>
            <a:r>
              <a:rPr lang="de-DE" sz="2400" dirty="0"/>
              <a:t> </a:t>
            </a:r>
            <a:r>
              <a:rPr lang="de-DE" sz="2400" dirty="0" err="1"/>
              <a:t>for</a:t>
            </a:r>
            <a:r>
              <a:rPr lang="de-DE" sz="2400" dirty="0"/>
              <a:t> </a:t>
            </a:r>
            <a:r>
              <a:rPr lang="de-DE" sz="2400" dirty="0" err="1"/>
              <a:t>vacuum</a:t>
            </a:r>
            <a:r>
              <a:rPr lang="de-DE" sz="2400" dirty="0"/>
              <a:t> </a:t>
            </a:r>
            <a:r>
              <a:rPr lang="de-DE" sz="2400" dirty="0" err="1"/>
              <a:t>robots</a:t>
            </a:r>
            <a:r>
              <a:rPr lang="de-DE" sz="2400" dirty="0"/>
              <a:t>…</a:t>
            </a:r>
          </a:p>
        </p:txBody>
      </p:sp>
    </p:spTree>
    <p:extLst>
      <p:ext uri="{BB962C8B-B14F-4D97-AF65-F5344CB8AC3E}">
        <p14:creationId xmlns:p14="http://schemas.microsoft.com/office/powerpoint/2010/main" val="54513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3600" dirty="0"/>
              <a:t>Extending the 2-dimensional algorithms onto N-dimensional problems</a:t>
            </a:r>
            <a:endParaRPr lang="de-DE" sz="3600"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err="1"/>
              <a:t>Define</a:t>
            </a:r>
            <a:r>
              <a:rPr lang="de-DE" sz="2400" dirty="0"/>
              <a:t> a </a:t>
            </a:r>
            <a:r>
              <a:rPr lang="de-DE" sz="2400" dirty="0" err="1"/>
              <a:t>state</a:t>
            </a:r>
            <a:r>
              <a:rPr lang="de-DE" sz="2400" dirty="0"/>
              <a:t> </a:t>
            </a:r>
            <a:r>
              <a:rPr lang="de-DE" sz="2400" dirty="0" err="1"/>
              <a:t>as</a:t>
            </a:r>
            <a:r>
              <a:rPr lang="de-DE" sz="2400" dirty="0"/>
              <a:t> a </a:t>
            </a:r>
            <a:r>
              <a:rPr lang="de-DE" sz="2400" dirty="0" err="1"/>
              <a:t>node</a:t>
            </a:r>
            <a:r>
              <a:rPr lang="de-DE" sz="2400" dirty="0"/>
              <a:t> in a </a:t>
            </a:r>
            <a:r>
              <a:rPr lang="de-DE" sz="2400" dirty="0" err="1"/>
              <a:t>graph</a:t>
            </a:r>
            <a:endParaRPr lang="de-DE" sz="2400" dirty="0"/>
          </a:p>
          <a:p>
            <a:r>
              <a:rPr lang="de-DE" sz="2400" dirty="0" err="1"/>
              <a:t>Define</a:t>
            </a:r>
            <a:r>
              <a:rPr lang="de-DE" sz="2400" dirty="0"/>
              <a:t> </a:t>
            </a:r>
            <a:r>
              <a:rPr lang="de-DE" sz="2400" dirty="0" err="1"/>
              <a:t>the</a:t>
            </a:r>
            <a:r>
              <a:rPr lang="de-DE" sz="2400" dirty="0"/>
              <a:t> </a:t>
            </a:r>
            <a:r>
              <a:rPr lang="de-DE" sz="2400" dirty="0" err="1"/>
              <a:t>transitions</a:t>
            </a:r>
            <a:r>
              <a:rPr lang="de-DE" sz="2400" dirty="0"/>
              <a:t> </a:t>
            </a:r>
            <a:r>
              <a:rPr lang="de-DE" sz="2400" dirty="0" err="1"/>
              <a:t>between</a:t>
            </a:r>
            <a:r>
              <a:rPr lang="de-DE" sz="2400" dirty="0"/>
              <a:t> </a:t>
            </a:r>
            <a:r>
              <a:rPr lang="de-DE" sz="2400" dirty="0" err="1"/>
              <a:t>states</a:t>
            </a:r>
            <a:r>
              <a:rPr lang="de-DE" sz="2400" dirty="0"/>
              <a:t> </a:t>
            </a:r>
            <a:r>
              <a:rPr lang="de-DE" sz="2400" dirty="0" err="1"/>
              <a:t>as</a:t>
            </a:r>
            <a:r>
              <a:rPr lang="de-DE" sz="2400" dirty="0"/>
              <a:t> </a:t>
            </a:r>
            <a:r>
              <a:rPr lang="de-DE" sz="2400" dirty="0" err="1"/>
              <a:t>edges</a:t>
            </a:r>
            <a:r>
              <a:rPr lang="de-DE" sz="2400" dirty="0"/>
              <a:t> in </a:t>
            </a:r>
            <a:r>
              <a:rPr lang="de-DE" sz="2400" dirty="0" err="1"/>
              <a:t>the</a:t>
            </a:r>
            <a:r>
              <a:rPr lang="de-DE" sz="2400" dirty="0"/>
              <a:t> </a:t>
            </a:r>
            <a:r>
              <a:rPr lang="de-DE" sz="2400" dirty="0" err="1"/>
              <a:t>graph</a:t>
            </a:r>
            <a:endParaRPr lang="de-DE" sz="2400" dirty="0"/>
          </a:p>
          <a:p>
            <a:r>
              <a:rPr lang="de-DE" sz="2400" dirty="0" err="1"/>
              <a:t>Apply</a:t>
            </a:r>
            <a:r>
              <a:rPr lang="de-DE" sz="2400" dirty="0"/>
              <a:t> 2-dimensional </a:t>
            </a:r>
            <a:r>
              <a:rPr lang="de-DE" sz="2400" dirty="0" err="1"/>
              <a:t>algorithm</a:t>
            </a:r>
            <a:r>
              <a:rPr lang="de-DE" sz="2400" dirty="0"/>
              <a:t> </a:t>
            </a:r>
            <a:r>
              <a:rPr lang="de-DE" sz="2400" dirty="0" err="1"/>
              <a:t>onto</a:t>
            </a:r>
            <a:r>
              <a:rPr lang="de-DE" sz="2400" dirty="0"/>
              <a:t> </a:t>
            </a:r>
            <a:r>
              <a:rPr lang="de-DE" sz="2400" dirty="0" err="1"/>
              <a:t>graph</a:t>
            </a:r>
            <a:r>
              <a:rPr lang="de-DE" sz="2400" dirty="0"/>
              <a:t> to </a:t>
            </a:r>
            <a:r>
              <a:rPr lang="de-DE" sz="2400" dirty="0" err="1"/>
              <a:t>solve</a:t>
            </a:r>
            <a:r>
              <a:rPr lang="de-DE" sz="2400" dirty="0"/>
              <a:t> N-dimensional </a:t>
            </a:r>
            <a:r>
              <a:rPr lang="de-DE" sz="2400" dirty="0" err="1"/>
              <a:t>problem</a:t>
            </a:r>
            <a:endParaRPr lang="de-DE" sz="2400" dirty="0"/>
          </a:p>
          <a:p>
            <a:r>
              <a:rPr lang="de-DE" sz="2400" dirty="0"/>
              <a:t>But </a:t>
            </a:r>
            <a:r>
              <a:rPr lang="de-DE" sz="2400" dirty="0" err="1"/>
              <a:t>curse</a:t>
            </a:r>
            <a:r>
              <a:rPr lang="de-DE" sz="2400" dirty="0"/>
              <a:t> </a:t>
            </a:r>
            <a:r>
              <a:rPr lang="de-DE" sz="2400" dirty="0" err="1"/>
              <a:t>of</a:t>
            </a:r>
            <a:r>
              <a:rPr lang="de-DE" sz="2400" dirty="0"/>
              <a:t> </a:t>
            </a:r>
            <a:r>
              <a:rPr lang="de-DE" sz="2400" dirty="0" err="1"/>
              <a:t>dimensions</a:t>
            </a:r>
            <a:endParaRPr lang="de-DE" sz="2400" dirty="0"/>
          </a:p>
        </p:txBody>
      </p:sp>
    </p:spTree>
    <p:extLst>
      <p:ext uri="{BB962C8B-B14F-4D97-AF65-F5344CB8AC3E}">
        <p14:creationId xmlns:p14="http://schemas.microsoft.com/office/powerpoint/2010/main" val="367764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Spacecrafts floating in </a:t>
                </a:r>
                <a14:m>
                  <m:oMath xmlns:m="http://schemas.openxmlformats.org/officeDocument/2006/math">
                    <m:sSup>
                      <m:sSupPr>
                        <m:ctrlPr>
                          <a:rPr lang="de-DE" sz="4400" b="0" i="1" smtClean="0">
                            <a:latin typeface="Cambria Math" panose="02040503050406030204" pitchFamily="18" charset="0"/>
                          </a:rPr>
                        </m:ctrlPr>
                      </m:sSupPr>
                      <m:e>
                        <m:r>
                          <a:rPr lang="de-DE" sz="4400" b="0" i="1" smtClean="0">
                            <a:latin typeface="Cambria Math" panose="02040503050406030204" pitchFamily="18" charset="0"/>
                          </a:rPr>
                          <m:t>ℝ</m:t>
                        </m:r>
                      </m:e>
                      <m:sup>
                        <m:r>
                          <a:rPr lang="de-DE" sz="4400" b="0" i="1" smtClean="0">
                            <a:latin typeface="Cambria Math" panose="02040503050406030204" pitchFamily="18" charset="0"/>
                          </a:rPr>
                          <m:t>3</m:t>
                        </m:r>
                      </m:sup>
                    </m:sSup>
                  </m:oMath>
                </a14:m>
                <a:endParaRPr lang="de-DE" dirty="0"/>
              </a:p>
            </p:txBody>
          </p:sp>
        </mc:Choice>
        <mc:Fallback xmlns="">
          <p:sp>
            <p:nvSpPr>
              <p:cNvPr id="4" name="Titel 3">
                <a:extLst>
                  <a:ext uri="{FF2B5EF4-FFF2-40B4-BE49-F238E27FC236}">
                    <a16:creationId xmlns:a16="http://schemas.microsoft.com/office/drawing/2014/main" id="{3D5DE79C-557C-4AD2-83D8-F9D4C0745B20}"/>
                  </a:ext>
                </a:extLst>
              </p:cNvPr>
              <p:cNvSpPr>
                <a:spLocks noGrp="1" noRot="1" noChangeAspect="1" noMove="1" noResize="1" noEditPoints="1" noAdjustHandles="1" noChangeArrowheads="1" noChangeShapeType="1" noTextEdit="1"/>
              </p:cNvSpPr>
              <p:nvPr>
                <p:ph type="title"/>
              </p:nvPr>
            </p:nvSpPr>
            <p:spPr>
              <a:blipFill>
                <a:blip r:embed="rId3"/>
                <a:stretch>
                  <a:fillRect l="-2657" t="-8696"/>
                </a:stretch>
              </a:blipFill>
            </p:spPr>
            <p:txBody>
              <a:bodyPr/>
              <a:lstStyle/>
              <a:p>
                <a:r>
                  <a:rPr lang="de-DE">
                    <a:noFill/>
                  </a:rPr>
                  <a:t> </a:t>
                </a:r>
              </a:p>
            </p:txBody>
          </p:sp>
        </mc:Fallback>
      </mc:AlternateContent>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err="1"/>
              <a:t>Approaches</a:t>
            </a:r>
            <a:r>
              <a:rPr lang="de-DE" sz="2400" dirty="0"/>
              <a:t> </a:t>
            </a:r>
            <a:r>
              <a:rPr lang="de-DE" sz="2400" dirty="0" err="1"/>
              <a:t>are</a:t>
            </a:r>
            <a:r>
              <a:rPr lang="de-DE" sz="2400" dirty="0"/>
              <a:t> </a:t>
            </a:r>
            <a:r>
              <a:rPr lang="de-DE" sz="2400" dirty="0" err="1"/>
              <a:t>made</a:t>
            </a:r>
            <a:r>
              <a:rPr lang="de-DE" sz="2400" dirty="0"/>
              <a:t> on </a:t>
            </a:r>
            <a:r>
              <a:rPr lang="de-DE" sz="2400" dirty="0" err="1"/>
              <a:t>spacecrafts</a:t>
            </a:r>
            <a:endParaRPr lang="de-DE" sz="2400" dirty="0"/>
          </a:p>
          <a:p>
            <a:r>
              <a:rPr lang="de-DE" sz="2400" dirty="0" err="1"/>
              <a:t>One</a:t>
            </a:r>
            <a:r>
              <a:rPr lang="de-DE" sz="2400" dirty="0"/>
              <a:t> </a:t>
            </a:r>
            <a:r>
              <a:rPr lang="de-DE" sz="2400" dirty="0" err="1"/>
              <a:t>example</a:t>
            </a:r>
            <a:r>
              <a:rPr lang="de-DE" sz="2400" dirty="0"/>
              <a:t> </a:t>
            </a:r>
            <a:r>
              <a:rPr lang="de-DE" sz="2400" dirty="0" err="1"/>
              <a:t>by</a:t>
            </a:r>
            <a:r>
              <a:rPr lang="de-DE" sz="2400" dirty="0"/>
              <a:t> </a:t>
            </a:r>
            <a:r>
              <a:rPr lang="de-DE" sz="2400" dirty="0" err="1"/>
              <a:t>LaValle</a:t>
            </a:r>
            <a:r>
              <a:rPr lang="de-DE" sz="2400" dirty="0"/>
              <a:t> </a:t>
            </a:r>
            <a:r>
              <a:rPr lang="de-DE" sz="2400" dirty="0" err="1"/>
              <a:t>is</a:t>
            </a:r>
            <a:r>
              <a:rPr lang="de-DE" sz="2400" dirty="0"/>
              <a:t> </a:t>
            </a:r>
            <a:r>
              <a:rPr lang="de-DE" sz="2400" dirty="0" err="1"/>
              <a:t>one</a:t>
            </a:r>
            <a:r>
              <a:rPr lang="de-DE" sz="2400" dirty="0"/>
              <a:t> </a:t>
            </a:r>
            <a:r>
              <a:rPr lang="de-DE" sz="2400" dirty="0" err="1"/>
              <a:t>having</a:t>
            </a:r>
            <a:r>
              <a:rPr lang="de-DE" sz="2400" dirty="0"/>
              <a:t> 3 </a:t>
            </a:r>
            <a:r>
              <a:rPr lang="de-DE" sz="2400" dirty="0" err="1"/>
              <a:t>thrusters</a:t>
            </a:r>
            <a:endParaRPr lang="de-DE" sz="2400" dirty="0"/>
          </a:p>
          <a:p>
            <a:r>
              <a:rPr lang="de-DE" sz="2400" dirty="0" err="1"/>
              <a:t>Underactuated</a:t>
            </a:r>
            <a:r>
              <a:rPr lang="de-DE" sz="2400" dirty="0"/>
              <a:t> </a:t>
            </a:r>
            <a:r>
              <a:rPr lang="de-DE" sz="2400" dirty="0" err="1"/>
              <a:t>system</a:t>
            </a:r>
            <a:r>
              <a:rPr lang="de-DE" sz="2400" dirty="0"/>
              <a:t> </a:t>
            </a:r>
            <a:r>
              <a:rPr lang="de-DE" sz="2400" dirty="0" err="1"/>
              <a:t>solved</a:t>
            </a:r>
            <a:r>
              <a:rPr lang="de-DE" sz="2400" dirty="0"/>
              <a:t> </a:t>
            </a:r>
            <a:r>
              <a:rPr lang="de-DE" sz="2400" dirty="0" err="1"/>
              <a:t>by</a:t>
            </a:r>
            <a:r>
              <a:rPr lang="de-DE" sz="2400" dirty="0"/>
              <a:t> Dynamic </a:t>
            </a:r>
            <a:r>
              <a:rPr lang="de-DE" sz="2400" dirty="0" err="1"/>
              <a:t>Programming</a:t>
            </a:r>
            <a:endParaRPr lang="de-DE" sz="2400" dirty="0"/>
          </a:p>
        </p:txBody>
      </p:sp>
    </p:spTree>
    <p:extLst>
      <p:ext uri="{BB962C8B-B14F-4D97-AF65-F5344CB8AC3E}">
        <p14:creationId xmlns:p14="http://schemas.microsoft.com/office/powerpoint/2010/main" val="3268753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Original</a:t>
            </a:r>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0260" y="1853248"/>
            <a:ext cx="2295542"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0260" y="4335001"/>
            <a:ext cx="2295542"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0610" y="1853248"/>
            <a:ext cx="2290779"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001"/>
            <a:ext cx="2290779" cy="2295542"/>
          </a:xfrm>
          <a:prstGeom prst="rect">
            <a:avLst/>
          </a:prstGeom>
        </p:spPr>
      </p:pic>
      <p:pic>
        <p:nvPicPr>
          <p:cNvPr id="13" name="Grafik 12" descr="Ein Bild, das Baum, draußen, Himmel enthält.&#10;&#10;Mit sehr hoher Zuverlässigkeit generierte Beschreibung">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descr="Ein Bild, das Text, Karte enthält.&#10;&#10;Mit sehr hoher Zuverlässigkeit generierte Beschreibung">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5001"/>
            <a:ext cx="2290779" cy="2295542"/>
          </a:xfrm>
          <a:prstGeom prst="rect">
            <a:avLst/>
          </a:prstGeom>
        </p:spPr>
      </p:pic>
    </p:spTree>
    <p:extLst>
      <p:ext uri="{BB962C8B-B14F-4D97-AF65-F5344CB8AC3E}">
        <p14:creationId xmlns:p14="http://schemas.microsoft.com/office/powerpoint/2010/main" val="382776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1E3F9-CEFA-4436-9784-37A13758A43B}"/>
              </a:ext>
            </a:extLst>
          </p:cNvPr>
          <p:cNvSpPr>
            <a:spLocks noGrp="1"/>
          </p:cNvSpPr>
          <p:nvPr>
            <p:ph type="title"/>
          </p:nvPr>
        </p:nvSpPr>
        <p:spPr/>
        <p:txBody>
          <a:bodyPr/>
          <a:lstStyle/>
          <a:p>
            <a:r>
              <a:rPr lang="de-DE" dirty="0" err="1"/>
              <a:t>Rapidly</a:t>
            </a:r>
            <a:r>
              <a:rPr lang="de-DE" dirty="0"/>
              <a:t> </a:t>
            </a:r>
            <a:r>
              <a:rPr lang="de-DE" dirty="0" err="1"/>
              <a:t>exploring</a:t>
            </a:r>
            <a:r>
              <a:rPr lang="de-DE" dirty="0"/>
              <a:t> </a:t>
            </a:r>
            <a:r>
              <a:rPr lang="de-DE" dirty="0" err="1"/>
              <a:t>random</a:t>
            </a:r>
            <a:r>
              <a:rPr lang="de-DE" dirty="0"/>
              <a:t> </a:t>
            </a:r>
            <a:r>
              <a:rPr lang="de-DE" dirty="0" err="1"/>
              <a:t>trees</a:t>
            </a:r>
            <a:br>
              <a:rPr lang="de-DE" dirty="0"/>
            </a:br>
            <a:r>
              <a:rPr lang="de-DE" dirty="0">
                <a:solidFill>
                  <a:schemeClr val="bg2">
                    <a:lumMod val="40000"/>
                    <a:lumOff val="60000"/>
                  </a:schemeClr>
                </a:solidFill>
              </a:rPr>
              <a:t>Dynamic </a:t>
            </a:r>
            <a:r>
              <a:rPr lang="de-DE" dirty="0" err="1">
                <a:solidFill>
                  <a:schemeClr val="bg2">
                    <a:lumMod val="40000"/>
                    <a:lumOff val="60000"/>
                  </a:schemeClr>
                </a:solidFill>
              </a:rPr>
              <a:t>Programming</a:t>
            </a:r>
            <a:endParaRPr lang="de-DE" dirty="0"/>
          </a:p>
        </p:txBody>
      </p:sp>
      <p:pic>
        <p:nvPicPr>
          <p:cNvPr id="5" name="Inhaltsplatzhalter 4">
            <a:extLst>
              <a:ext uri="{FF2B5EF4-FFF2-40B4-BE49-F238E27FC236}">
                <a16:creationId xmlns:a16="http://schemas.microsoft.com/office/drawing/2014/main" id="{17FEBC91-34F1-4E88-B091-F8C140ED72DC}"/>
              </a:ext>
            </a:extLst>
          </p:cNvPr>
          <p:cNvPicPr>
            <a:picLocks noGrp="1" noChangeAspect="1"/>
          </p:cNvPicPr>
          <p:nvPr>
            <p:ph idx="1"/>
          </p:nvPr>
        </p:nvPicPr>
        <p:blipFill>
          <a:blip r:embed="rId3"/>
          <a:stretch>
            <a:fillRect/>
          </a:stretch>
        </p:blipFill>
        <p:spPr>
          <a:xfrm>
            <a:off x="1783662" y="1853248"/>
            <a:ext cx="2288737" cy="2290779"/>
          </a:xfrm>
        </p:spPr>
      </p:pic>
      <p:pic>
        <p:nvPicPr>
          <p:cNvPr id="7" name="Grafik 6">
            <a:extLst>
              <a:ext uri="{FF2B5EF4-FFF2-40B4-BE49-F238E27FC236}">
                <a16:creationId xmlns:a16="http://schemas.microsoft.com/office/drawing/2014/main" id="{229A2E5B-98E0-4BC3-A42C-234C9304A9ED}"/>
              </a:ext>
            </a:extLst>
          </p:cNvPr>
          <p:cNvPicPr>
            <a:picLocks noChangeAspect="1"/>
          </p:cNvPicPr>
          <p:nvPr/>
        </p:nvPicPr>
        <p:blipFill>
          <a:blip r:embed="rId4"/>
          <a:stretch>
            <a:fillRect/>
          </a:stretch>
        </p:blipFill>
        <p:spPr>
          <a:xfrm>
            <a:off x="1781283" y="4335001"/>
            <a:ext cx="2293496" cy="2295542"/>
          </a:xfrm>
          <a:prstGeom prst="rect">
            <a:avLst/>
          </a:prstGeom>
        </p:spPr>
      </p:pic>
      <p:pic>
        <p:nvPicPr>
          <p:cNvPr id="9" name="Grafik 8">
            <a:extLst>
              <a:ext uri="{FF2B5EF4-FFF2-40B4-BE49-F238E27FC236}">
                <a16:creationId xmlns:a16="http://schemas.microsoft.com/office/drawing/2014/main" id="{4121E2C6-2EF3-4F2C-A06E-28DD7062CAEA}"/>
              </a:ext>
            </a:extLst>
          </p:cNvPr>
          <p:cNvPicPr>
            <a:picLocks noChangeAspect="1"/>
          </p:cNvPicPr>
          <p:nvPr/>
        </p:nvPicPr>
        <p:blipFill>
          <a:blip r:embed="rId5"/>
          <a:stretch>
            <a:fillRect/>
          </a:stretch>
        </p:blipFill>
        <p:spPr>
          <a:xfrm>
            <a:off x="4952644" y="1853248"/>
            <a:ext cx="2286710" cy="2290779"/>
          </a:xfrm>
          <a:prstGeom prst="rect">
            <a:avLst/>
          </a:prstGeom>
        </p:spPr>
      </p:pic>
      <p:pic>
        <p:nvPicPr>
          <p:cNvPr id="11" name="Grafik 10">
            <a:extLst>
              <a:ext uri="{FF2B5EF4-FFF2-40B4-BE49-F238E27FC236}">
                <a16:creationId xmlns:a16="http://schemas.microsoft.com/office/drawing/2014/main" id="{FBA58881-F509-432C-A018-A8FCECB92D4D}"/>
              </a:ext>
            </a:extLst>
          </p:cNvPr>
          <p:cNvPicPr>
            <a:picLocks noChangeAspect="1"/>
          </p:cNvPicPr>
          <p:nvPr/>
        </p:nvPicPr>
        <p:blipFill>
          <a:blip r:embed="rId6"/>
          <a:stretch>
            <a:fillRect/>
          </a:stretch>
        </p:blipFill>
        <p:spPr>
          <a:xfrm>
            <a:off x="4950609" y="4335343"/>
            <a:ext cx="2290779" cy="2294858"/>
          </a:xfrm>
          <a:prstGeom prst="rect">
            <a:avLst/>
          </a:prstGeom>
        </p:spPr>
      </p:pic>
      <p:pic>
        <p:nvPicPr>
          <p:cNvPr id="13" name="Grafik 12">
            <a:extLst>
              <a:ext uri="{FF2B5EF4-FFF2-40B4-BE49-F238E27FC236}">
                <a16:creationId xmlns:a16="http://schemas.microsoft.com/office/drawing/2014/main" id="{8D42A722-6FC7-4235-976F-A2C4B41260F5}"/>
              </a:ext>
            </a:extLst>
          </p:cNvPr>
          <p:cNvPicPr>
            <a:picLocks noChangeAspect="1"/>
          </p:cNvPicPr>
          <p:nvPr/>
        </p:nvPicPr>
        <p:blipFill>
          <a:blip r:embed="rId7"/>
          <a:stretch>
            <a:fillRect/>
          </a:stretch>
        </p:blipFill>
        <p:spPr>
          <a:xfrm>
            <a:off x="8116197" y="1853247"/>
            <a:ext cx="2290779" cy="2290779"/>
          </a:xfrm>
          <a:prstGeom prst="rect">
            <a:avLst/>
          </a:prstGeom>
        </p:spPr>
      </p:pic>
      <p:pic>
        <p:nvPicPr>
          <p:cNvPr id="15" name="Grafik 14">
            <a:extLst>
              <a:ext uri="{FF2B5EF4-FFF2-40B4-BE49-F238E27FC236}">
                <a16:creationId xmlns:a16="http://schemas.microsoft.com/office/drawing/2014/main" id="{3F894508-5513-4ACD-9F70-D398EFC72F87}"/>
              </a:ext>
            </a:extLst>
          </p:cNvPr>
          <p:cNvPicPr>
            <a:picLocks noChangeAspect="1"/>
          </p:cNvPicPr>
          <p:nvPr/>
        </p:nvPicPr>
        <p:blipFill>
          <a:blip r:embed="rId8"/>
          <a:stretch>
            <a:fillRect/>
          </a:stretch>
        </p:blipFill>
        <p:spPr>
          <a:xfrm>
            <a:off x="8116195" y="4338400"/>
            <a:ext cx="2290779" cy="2288744"/>
          </a:xfrm>
          <a:prstGeom prst="rect">
            <a:avLst/>
          </a:prstGeom>
        </p:spPr>
      </p:pic>
    </p:spTree>
    <p:extLst>
      <p:ext uri="{BB962C8B-B14F-4D97-AF65-F5344CB8AC3E}">
        <p14:creationId xmlns:p14="http://schemas.microsoft.com/office/powerpoint/2010/main" val="3598064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Conclusion</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2808442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dirty="0"/>
              <a:t>Some more examples!</a:t>
            </a:r>
            <a:endParaRPr lang="en-US" sz="5400" b="0" i="0" kern="1200" dirty="0">
              <a:solidFill>
                <a:schemeClr val="tx2"/>
              </a:solidFill>
              <a:latin typeface="+mj-lt"/>
              <a:ea typeface="+mj-ea"/>
              <a:cs typeface="+mj-cs"/>
            </a:endParaRP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5155584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27CB293-DF9F-46F4-9A28-1A2A0C0A3900}"/>
              </a:ext>
            </a:extLst>
          </p:cNvPr>
          <p:cNvSpPr>
            <a:spLocks noGrp="1"/>
          </p:cNvSpPr>
          <p:nvPr>
            <p:ph type="title"/>
          </p:nvPr>
        </p:nvSpPr>
        <p:spPr>
          <a:xfrm>
            <a:off x="1154955" y="1447800"/>
            <a:ext cx="84446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Background and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Problem Statement</a:t>
            </a:r>
          </a:p>
        </p:txBody>
      </p:sp>
      <p:sp>
        <p:nvSpPr>
          <p:cNvPr id="5" name="Textplatzhalter 4">
            <a:extLst>
              <a:ext uri="{FF2B5EF4-FFF2-40B4-BE49-F238E27FC236}">
                <a16:creationId xmlns:a16="http://schemas.microsoft.com/office/drawing/2014/main" id="{E4630B18-5399-4545-B36E-557F8D16FF19}"/>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948763164"/>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7982857"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Thank you!</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211461494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Grafik 8" descr="Ein Bild, das Elektronik, Rechner enthält.&#10;&#10;Mit hoher Zuverlässigkeit generierte Beschreibung">
            <a:extLst>
              <a:ext uri="{FF2B5EF4-FFF2-40B4-BE49-F238E27FC236}">
                <a16:creationId xmlns:a16="http://schemas.microsoft.com/office/drawing/2014/main" id="{5B9BC71C-29A6-46E7-BFAF-85CCB71D61B4}"/>
              </a:ext>
            </a:extLst>
          </p:cNvPr>
          <p:cNvPicPr>
            <a:picLocks noChangeAspect="1"/>
          </p:cNvPicPr>
          <p:nvPr/>
        </p:nvPicPr>
        <p:blipFill>
          <a:blip r:embed="rId4"/>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1" y="2052214"/>
                <a:ext cx="4338409" cy="4196185"/>
              </a:xfrm>
            </p:spPr>
            <p:txBody>
              <a:bodyPr>
                <a:normAutofit/>
              </a:bodyPr>
              <a:lstStyle/>
              <a:p>
                <a:r>
                  <a:rPr lang="de-DE" sz="2400" dirty="0"/>
                  <a:t>The game </a:t>
                </a:r>
                <a:r>
                  <a:rPr lang="de-DE" sz="2400" dirty="0" err="1"/>
                  <a:t>labyrinth</a:t>
                </a:r>
                <a:endParaRPr lang="de-DE" sz="2400" dirty="0"/>
              </a:p>
              <a:p>
                <a:r>
                  <a:rPr lang="de-DE" sz="2400" dirty="0" err="1"/>
                  <a:t>Gridmap</a:t>
                </a:r>
                <a:r>
                  <a:rPr lang="de-DE" sz="2400" dirty="0"/>
                  <a:t> </a:t>
                </a:r>
                <a14:m>
                  <m:oMath xmlns:m="http://schemas.openxmlformats.org/officeDocument/2006/math">
                    <m:r>
                      <a:rPr lang="de-DE" sz="2400" b="0" i="1" smtClean="0">
                        <a:latin typeface="Cambria Math" panose="02040503050406030204" pitchFamily="18" charset="0"/>
                      </a:rPr>
                      <m:t>𝑀</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ℕ</m:t>
                        </m:r>
                      </m:e>
                      <m:sup>
                        <m:r>
                          <a:rPr lang="de-DE" sz="2400" b="0" i="1" smtClean="0">
                            <a:latin typeface="Cambria Math" panose="02040503050406030204" pitchFamily="18" charset="0"/>
                          </a:rPr>
                          <m:t>𝑛</m:t>
                        </m:r>
                        <m:r>
                          <a:rPr lang="de-DE" sz="2400" b="0" i="1" smtClean="0">
                            <a:latin typeface="Cambria Math" panose="02040503050406030204" pitchFamily="18" charset="0"/>
                          </a:rPr>
                          <m:t> × </m:t>
                        </m:r>
                        <m:r>
                          <a:rPr lang="de-DE" sz="2400" b="0" i="1" smtClean="0">
                            <a:latin typeface="Cambria Math" panose="02040503050406030204" pitchFamily="18" charset="0"/>
                          </a:rPr>
                          <m:t>𝑚</m:t>
                        </m:r>
                        <m:r>
                          <a:rPr lang="de-DE" sz="2400" b="0" i="1" smtClean="0">
                            <a:latin typeface="Cambria Math" panose="02040503050406030204" pitchFamily="18" charset="0"/>
                          </a:rPr>
                          <m:t> </m:t>
                        </m:r>
                      </m:sup>
                    </m:sSup>
                  </m:oMath>
                </a14:m>
                <a:endParaRPr lang="de-DE" sz="2400" dirty="0"/>
              </a:p>
              <a:p>
                <a:r>
                  <a:rPr lang="de-DE" sz="2400" dirty="0"/>
                  <a:t>Walls </a:t>
                </a:r>
                <a14:m>
                  <m:oMath xmlns:m="http://schemas.openxmlformats.org/officeDocument/2006/math">
                    <m:r>
                      <a:rPr lang="de-DE" sz="2400" b="0" i="1" smtClean="0">
                        <a:latin typeface="Cambria Math" panose="02040503050406030204" pitchFamily="18" charset="0"/>
                      </a:rPr>
                      <m:t>𝑀</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𝑗</m:t>
                        </m:r>
                      </m:e>
                    </m:d>
                    <m:r>
                      <a:rPr lang="de-DE" sz="2400" b="0" i="1" smtClean="0">
                        <a:latin typeface="Cambria Math" panose="02040503050406030204" pitchFamily="18" charset="0"/>
                      </a:rPr>
                      <m:t>=∞</m:t>
                    </m:r>
                  </m:oMath>
                </a14:m>
                <a:endParaRPr lang="de-DE" sz="2400" dirty="0"/>
              </a:p>
              <a:p>
                <a:r>
                  <a:rPr lang="de-DE" sz="2400" dirty="0"/>
                  <a:t>Set </a:t>
                </a:r>
                <a:r>
                  <a:rPr lang="de-DE" sz="2400" dirty="0" err="1"/>
                  <a:t>of</a:t>
                </a:r>
                <a:r>
                  <a:rPr lang="de-DE" sz="2400" dirty="0"/>
                  <a:t> </a:t>
                </a:r>
                <a:r>
                  <a:rPr lang="de-DE" sz="2400" dirty="0" err="1"/>
                  <a:t>exits</a:t>
                </a:r>
                <a:r>
                  <a:rPr lang="de-DE" sz="2400" dirty="0"/>
                  <a:t> </a:t>
                </a:r>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𝑋</m:t>
                        </m:r>
                      </m:e>
                      <m:sub>
                        <m:r>
                          <a:rPr lang="de-DE" sz="2400" b="0" i="1" smtClean="0">
                            <a:latin typeface="Cambria Math" panose="02040503050406030204" pitchFamily="18" charset="0"/>
                          </a:rPr>
                          <m:t>𝑔𝑜𝑎𝑙𝑠</m:t>
                        </m:r>
                      </m:sub>
                    </m:sSub>
                  </m:oMath>
                </a14:m>
                <a:endParaRPr lang="de-DE" sz="2400" dirty="0"/>
              </a:p>
              <a:p>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1" y="2052214"/>
                <a:ext cx="4338409" cy="4196185"/>
              </a:xfrm>
              <a:blipFill>
                <a:blip r:embed="rId5"/>
                <a:stretch>
                  <a:fillRect l="-1124" t="-1163"/>
                </a:stretch>
              </a:blipFill>
            </p:spPr>
            <p:txBody>
              <a:bodyPr/>
              <a:lstStyle/>
              <a:p>
                <a:r>
                  <a:rPr lang="de-DE">
                    <a:noFill/>
                  </a:rPr>
                  <a:t> </a:t>
                </a:r>
              </a:p>
            </p:txBody>
          </p:sp>
        </mc:Fallback>
      </mc:AlternateContent>
      <p:sp>
        <p:nvSpPr>
          <p:cNvPr id="11" name="Titel 10">
            <a:extLst>
              <a:ext uri="{FF2B5EF4-FFF2-40B4-BE49-F238E27FC236}">
                <a16:creationId xmlns:a16="http://schemas.microsoft.com/office/drawing/2014/main" id="{0442C2A9-FBA3-4D32-BCAE-F7799A128D39}"/>
              </a:ext>
            </a:extLst>
          </p:cNvPr>
          <p:cNvSpPr>
            <a:spLocks noGrp="1"/>
          </p:cNvSpPr>
          <p:nvPr>
            <p:ph type="title"/>
          </p:nvPr>
        </p:nvSpPr>
        <p:spPr/>
        <p:txBody>
          <a:bodyPr/>
          <a:lstStyle/>
          <a:p>
            <a:r>
              <a:rPr lang="de-DE" sz="4400" dirty="0"/>
              <a:t>Background</a:t>
            </a:r>
            <a:endParaRPr lang="de-DE" dirty="0"/>
          </a:p>
        </p:txBody>
      </p:sp>
    </p:spTree>
    <p:extLst>
      <p:ext uri="{BB962C8B-B14F-4D97-AF65-F5344CB8AC3E}">
        <p14:creationId xmlns:p14="http://schemas.microsoft.com/office/powerpoint/2010/main" val="232748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a:xfrm>
            <a:off x="646111" y="452718"/>
            <a:ext cx="9404723" cy="1400530"/>
          </a:xfrm>
        </p:spPr>
        <p:txBody>
          <a:bodyPr/>
          <a:lstStyle/>
          <a:p>
            <a:r>
              <a:rPr lang="en-US" sz="4400" dirty="0"/>
              <a:t>Problem Statement</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2052918"/>
                <a:ext cx="8946541" cy="4195481"/>
              </a:xfrm>
            </p:spPr>
            <p:txBody>
              <a:bodyPr>
                <a:normAutofit/>
              </a:bodyPr>
              <a:lstStyle/>
              <a:p>
                <a:r>
                  <a:rPr lang="de-DE" sz="2400" dirty="0"/>
                  <a:t>Determine optimal </a:t>
                </a:r>
                <a:r>
                  <a:rPr lang="de-DE" sz="2400" dirty="0" err="1"/>
                  <a:t>policies</a:t>
                </a:r>
                <a:endParaRPr lang="de-DE" sz="2400" dirty="0"/>
              </a:p>
              <a:p>
                <a:r>
                  <a:rPr lang="de-DE" sz="2400" dirty="0" err="1"/>
                  <a:t>Function</a:t>
                </a:r>
                <a:r>
                  <a:rPr lang="de-DE" sz="2400" dirty="0"/>
                  <a:t> </a:t>
                </a:r>
                <a:r>
                  <a:rPr lang="de-DE" sz="2400" dirty="0" err="1"/>
                  <a:t>assigning</a:t>
                </a:r>
                <a:r>
                  <a:rPr lang="de-DE" sz="2400" dirty="0"/>
                  <a:t> </a:t>
                </a:r>
                <a:r>
                  <a:rPr lang="de-DE" sz="2400" dirty="0" err="1"/>
                  <a:t>the</a:t>
                </a:r>
                <a:r>
                  <a:rPr lang="de-DE" sz="2400" dirty="0"/>
                  <a:t> </a:t>
                </a:r>
                <a:r>
                  <a:rPr lang="de-DE" sz="2400" dirty="0" err="1"/>
                  <a:t>best</a:t>
                </a:r>
                <a:r>
                  <a:rPr lang="de-DE" sz="2400" dirty="0"/>
                  <a:t> possible </a:t>
                </a:r>
                <a:r>
                  <a:rPr lang="de-DE" sz="2400" dirty="0" err="1"/>
                  <a:t>action</a:t>
                </a:r>
                <a:r>
                  <a:rPr lang="de-DE" sz="2400" dirty="0"/>
                  <a:t> </a:t>
                </a:r>
                <a:r>
                  <a:rPr lang="de-DE" sz="2400" dirty="0" err="1"/>
                  <a:t>to</a:t>
                </a:r>
                <a:r>
                  <a:rPr lang="de-DE" sz="2400" dirty="0"/>
                  <a:t> </a:t>
                </a:r>
                <a:r>
                  <a:rPr lang="de-DE" sz="2400" dirty="0" err="1"/>
                  <a:t>every</a:t>
                </a:r>
                <a:r>
                  <a:rPr lang="de-DE" sz="2400" dirty="0"/>
                  <a:t> </a:t>
                </a:r>
                <a:r>
                  <a:rPr lang="de-DE" sz="2400" dirty="0" err="1"/>
                  <a:t>position</a:t>
                </a:r>
                <a:r>
                  <a:rPr lang="de-DE" sz="2400" dirty="0"/>
                  <a:t> in </a:t>
                </a:r>
                <a:r>
                  <a:rPr lang="de-DE" sz="2400" dirty="0" err="1"/>
                  <a:t>the</a:t>
                </a:r>
                <a:r>
                  <a:rPr lang="de-DE" sz="2400" dirty="0"/>
                  <a:t> </a:t>
                </a:r>
                <a:r>
                  <a:rPr lang="de-DE" sz="2400" dirty="0" err="1"/>
                  <a:t>maze</a:t>
                </a:r>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𝑁</m:t>
                        </m:r>
                      </m:e>
                      <m:sup>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𝑚</m:t>
                        </m:r>
                      </m:sup>
                    </m:sSup>
                    <m:r>
                      <a:rPr lang="de-DE" sz="2400" b="0" i="1" smtClean="0">
                        <a:latin typeface="Cambria Math" panose="02040503050406030204" pitchFamily="18" charset="0"/>
                      </a:rPr>
                      <m:t>→</m:t>
                    </m:r>
                    <m:r>
                      <a:rPr lang="de-DE" sz="2400" b="0" i="1" smtClean="0">
                        <a:latin typeface="Cambria Math" panose="02040503050406030204" pitchFamily="18" charset="0"/>
                      </a:rPr>
                      <m:t>𝐴</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2052918"/>
                <a:ext cx="8946541" cy="4195481"/>
              </a:xfrm>
              <a:blipFill>
                <a:blip r:embed="rId3"/>
                <a:stretch>
                  <a:fillRect l="-545" t="-1163"/>
                </a:stretch>
              </a:blipFill>
            </p:spPr>
            <p:txBody>
              <a:bodyPr/>
              <a:lstStyle/>
              <a:p>
                <a:r>
                  <a:rPr lang="de-DE">
                    <a:noFill/>
                  </a:rPr>
                  <a:t> </a:t>
                </a:r>
              </a:p>
            </p:txBody>
          </p:sp>
        </mc:Fallback>
      </mc:AlternateContent>
      <p:pic>
        <p:nvPicPr>
          <p:cNvPr id="3" name="Grafik 2" descr="Ein Bild, das Elektronik, Rechner enthält.&#10;&#10;Mit hoher Zuverlässigkeit generierte Beschreibung">
            <a:extLst>
              <a:ext uri="{FF2B5EF4-FFF2-40B4-BE49-F238E27FC236}">
                <a16:creationId xmlns:a16="http://schemas.microsoft.com/office/drawing/2014/main" id="{0E1DA2DD-DC64-47D6-8BC6-46FF0807EF69}"/>
              </a:ext>
            </a:extLst>
          </p:cNvPr>
          <p:cNvPicPr>
            <a:picLocks noChangeAspect="1"/>
          </p:cNvPicPr>
          <p:nvPr/>
        </p:nvPicPr>
        <p:blipFill>
          <a:blip r:embed="rId4"/>
          <a:stretch>
            <a:fillRect/>
          </a:stretch>
        </p:blipFill>
        <p:spPr>
          <a:xfrm>
            <a:off x="2535578" y="3965567"/>
            <a:ext cx="2257082" cy="2257082"/>
          </a:xfrm>
          <a:prstGeom prst="rect">
            <a:avLst/>
          </a:prstGeom>
        </p:spPr>
      </p:pic>
      <p:pic>
        <p:nvPicPr>
          <p:cNvPr id="7" name="Grafik 6" descr="Ein Bild, das Elektronik, Rechner enthält.&#10;&#10;Mit sehr hoher Zuverlässigkeit generierte Beschreibung">
            <a:extLst>
              <a:ext uri="{FF2B5EF4-FFF2-40B4-BE49-F238E27FC236}">
                <a16:creationId xmlns:a16="http://schemas.microsoft.com/office/drawing/2014/main" id="{4950AB01-7D73-45FF-B3B2-73C509D465E6}"/>
              </a:ext>
            </a:extLst>
          </p:cNvPr>
          <p:cNvPicPr>
            <a:picLocks noChangeAspect="1"/>
          </p:cNvPicPr>
          <p:nvPr/>
        </p:nvPicPr>
        <p:blipFill>
          <a:blip r:embed="rId5"/>
          <a:stretch>
            <a:fillRect/>
          </a:stretch>
        </p:blipFill>
        <p:spPr>
          <a:xfrm>
            <a:off x="6645379" y="3965567"/>
            <a:ext cx="2257082" cy="2257082"/>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26E420E-17BE-47B9-9440-80CB25226DEF}"/>
                  </a:ext>
                </a:extLst>
              </p:cNvPr>
              <p:cNvSpPr txBox="1"/>
              <p:nvPr/>
            </p:nvSpPr>
            <p:spPr>
              <a:xfrm>
                <a:off x="5331614" y="4824993"/>
                <a:ext cx="9128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m:t>
                      </m:r>
                    </m:oMath>
                  </m:oMathPara>
                </a14:m>
                <a:endParaRPr lang="de-DE" sz="4800" dirty="0"/>
              </a:p>
            </p:txBody>
          </p:sp>
        </mc:Choice>
        <mc:Fallback xmlns="">
          <p:sp>
            <p:nvSpPr>
              <p:cNvPr id="9" name="Textfeld 8">
                <a:extLst>
                  <a:ext uri="{FF2B5EF4-FFF2-40B4-BE49-F238E27FC236}">
                    <a16:creationId xmlns:a16="http://schemas.microsoft.com/office/drawing/2014/main" id="{D26E420E-17BE-47B9-9440-80CB25226DEF}"/>
                  </a:ext>
                </a:extLst>
              </p:cNvPr>
              <p:cNvSpPr txBox="1">
                <a:spLocks noRot="1" noChangeAspect="1" noMove="1" noResize="1" noEditPoints="1" noAdjustHandles="1" noChangeArrowheads="1" noChangeShapeType="1" noTextEdit="1"/>
              </p:cNvSpPr>
              <p:nvPr/>
            </p:nvSpPr>
            <p:spPr>
              <a:xfrm>
                <a:off x="5331614" y="4824993"/>
                <a:ext cx="912843" cy="738664"/>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29272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6C0EBA03-B421-41F5-BF70-10932BD30DDC}"/>
              </a:ext>
            </a:extLst>
          </p:cNvPr>
          <p:cNvSpPr>
            <a:spLocks noGrp="1"/>
          </p:cNvSpPr>
          <p:nvPr>
            <p:ph type="title"/>
          </p:nvPr>
        </p:nvSpPr>
        <p:spPr>
          <a:xfrm>
            <a:off x="1154955" y="1447800"/>
            <a:ext cx="9127732" cy="3329581"/>
          </a:xfrm>
        </p:spPr>
        <p:txBody>
          <a:bodyPr vert="horz" lIns="91440" tIns="45720" rIns="91440" bIns="45720" rtlCol="0" anchor="b">
            <a:normAutofit/>
          </a:bodyPr>
          <a:lstStyle/>
          <a:p>
            <a:pPr>
              <a:lnSpc>
                <a:spcPct val="90000"/>
              </a:lnSpc>
            </a:pPr>
            <a:r>
              <a:rPr lang="en-US" sz="5400" b="0" i="0" kern="1200" dirty="0">
                <a:solidFill>
                  <a:schemeClr val="tx2"/>
                </a:solidFill>
                <a:latin typeface="+mj-lt"/>
                <a:ea typeface="+mj-ea"/>
                <a:cs typeface="+mj-cs"/>
              </a:rPr>
              <a:t>Fundamentals of </a:t>
            </a:r>
            <a:br>
              <a:rPr lang="en-US" sz="5400" b="0" i="0" kern="1200" dirty="0">
                <a:solidFill>
                  <a:schemeClr val="tx2"/>
                </a:solidFill>
                <a:latin typeface="+mj-lt"/>
                <a:ea typeface="+mj-ea"/>
                <a:cs typeface="+mj-cs"/>
              </a:rPr>
            </a:br>
            <a:r>
              <a:rPr lang="en-US" sz="5400" b="0" i="0" kern="1200" dirty="0">
                <a:solidFill>
                  <a:schemeClr val="tx2"/>
                </a:solidFill>
                <a:latin typeface="+mj-lt"/>
                <a:ea typeface="+mj-ea"/>
                <a:cs typeface="+mj-cs"/>
              </a:rPr>
              <a:t>Dynamic Programming</a:t>
            </a:r>
          </a:p>
        </p:txBody>
      </p:sp>
      <p:sp>
        <p:nvSpPr>
          <p:cNvPr id="5" name="Textplatzhalter 4">
            <a:extLst>
              <a:ext uri="{FF2B5EF4-FFF2-40B4-BE49-F238E27FC236}">
                <a16:creationId xmlns:a16="http://schemas.microsoft.com/office/drawing/2014/main" id="{4043CF9F-EC02-4BC4-B636-BAA614D8FE32}"/>
              </a:ext>
            </a:extLst>
          </p:cNvPr>
          <p:cNvSpPr>
            <a:spLocks noGrp="1"/>
          </p:cNvSpPr>
          <p:nvPr>
            <p:ph type="body" idx="1"/>
          </p:nvPr>
        </p:nvSpPr>
        <p:spPr>
          <a:xfrm>
            <a:off x="1154955" y="4777380"/>
            <a:ext cx="6458419"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9539299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What is Dynamic Programming</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Method </a:t>
                </a:r>
                <a:r>
                  <a:rPr lang="en-US" sz="2400" dirty="0"/>
                  <a:t>used</a:t>
                </a:r>
                <a:r>
                  <a:rPr lang="de-DE" sz="2400" dirty="0"/>
                  <a:t> in </a:t>
                </a:r>
                <a:r>
                  <a:rPr lang="de-DE" sz="2400" dirty="0" err="1"/>
                  <a:t>mathematical</a:t>
                </a:r>
                <a:r>
                  <a:rPr lang="de-DE" sz="2400" dirty="0"/>
                  <a:t> </a:t>
                </a:r>
                <a:r>
                  <a:rPr lang="de-DE" sz="2400" dirty="0" err="1"/>
                  <a:t>optimization</a:t>
                </a:r>
                <a:endParaRPr lang="de-DE" sz="2400" dirty="0"/>
              </a:p>
              <a:p>
                <a:r>
                  <a:rPr lang="de-DE" sz="2400" dirty="0"/>
                  <a:t>Transforms </a:t>
                </a:r>
                <a:r>
                  <a:rPr lang="de-DE" sz="2400" dirty="0" err="1"/>
                  <a:t>complex</a:t>
                </a:r>
                <a:r>
                  <a:rPr lang="de-DE" sz="2400" dirty="0"/>
                  <a:t> </a:t>
                </a:r>
                <a:r>
                  <a:rPr lang="de-DE" sz="2400" dirty="0" err="1"/>
                  <a:t>problems</a:t>
                </a:r>
                <a:r>
                  <a:rPr lang="de-DE" sz="2400" dirty="0"/>
                  <a:t> </a:t>
                </a:r>
                <a:r>
                  <a:rPr lang="de-DE" sz="2400" dirty="0" err="1"/>
                  <a:t>into</a:t>
                </a:r>
                <a:r>
                  <a:rPr lang="de-DE" sz="2400" dirty="0"/>
                  <a:t> </a:t>
                </a:r>
                <a:r>
                  <a:rPr lang="de-DE" sz="2400" dirty="0" err="1"/>
                  <a:t>sequences</a:t>
                </a:r>
                <a:r>
                  <a:rPr lang="de-DE" sz="2400" dirty="0"/>
                  <a:t> </a:t>
                </a:r>
                <a:r>
                  <a:rPr lang="de-DE" sz="2400" dirty="0" err="1"/>
                  <a:t>of</a:t>
                </a:r>
                <a:r>
                  <a:rPr lang="de-DE" sz="2400" dirty="0"/>
                  <a:t> simpler </a:t>
                </a:r>
                <a:r>
                  <a:rPr lang="de-DE" sz="2400" dirty="0" err="1"/>
                  <a:t>subproblems</a:t>
                </a:r>
                <a:endParaRPr lang="de-DE" sz="2400" dirty="0"/>
              </a:p>
              <a:p>
                <a:r>
                  <a:rPr lang="de-DE" sz="2400" dirty="0"/>
                  <a:t>General </a:t>
                </a:r>
                <a:r>
                  <a:rPr lang="de-DE" sz="2400" dirty="0" err="1"/>
                  <a:t>framework</a:t>
                </a:r>
                <a:r>
                  <a:rPr lang="de-DE" sz="2400" dirty="0"/>
                  <a:t> </a:t>
                </a:r>
                <a:r>
                  <a:rPr lang="de-DE" sz="2400" dirty="0" err="1"/>
                  <a:t>for</a:t>
                </a:r>
                <a:r>
                  <a:rPr lang="de-DE" sz="2400" dirty="0"/>
                  <a:t> a </a:t>
                </a:r>
                <a:r>
                  <a:rPr lang="de-DE" sz="2400" dirty="0" err="1"/>
                  <a:t>broad</a:t>
                </a:r>
                <a:r>
                  <a:rPr lang="de-DE" sz="2400" dirty="0"/>
                  <a:t> </a:t>
                </a:r>
                <a:r>
                  <a:rPr lang="de-DE" sz="2400" dirty="0" err="1"/>
                  <a:t>variety</a:t>
                </a:r>
                <a:r>
                  <a:rPr lang="de-DE" sz="2400" dirty="0"/>
                  <a:t> </a:t>
                </a:r>
                <a:r>
                  <a:rPr lang="de-DE" sz="2400" dirty="0" err="1"/>
                  <a:t>of</a:t>
                </a:r>
                <a:r>
                  <a:rPr lang="de-DE" sz="2400" dirty="0"/>
                  <a:t> </a:t>
                </a:r>
                <a:r>
                  <a:rPr lang="de-DE" sz="2400" dirty="0" err="1"/>
                  <a:t>problems</a:t>
                </a:r>
                <a:endParaRPr lang="de-DE" sz="2400" dirty="0"/>
              </a:p>
              <a:p>
                <a:r>
                  <a:rPr lang="de-DE" sz="2400" dirty="0"/>
                  <a:t>Base </a:t>
                </a:r>
                <a:r>
                  <a:rPr lang="de-DE" sz="2400" dirty="0" err="1"/>
                  <a:t>concept</a:t>
                </a:r>
                <a:r>
                  <a:rPr lang="de-DE" sz="2400" dirty="0"/>
                  <a:t>: </a:t>
                </a:r>
                <a:r>
                  <a:rPr lang="de-DE" sz="2400" dirty="0" err="1"/>
                  <a:t>Sequential</a:t>
                </a:r>
                <a:r>
                  <a:rPr lang="de-DE" sz="2400" dirty="0"/>
                  <a:t> </a:t>
                </a:r>
                <a:r>
                  <a:rPr lang="de-DE" sz="2400" dirty="0" err="1"/>
                  <a:t>decision</a:t>
                </a:r>
                <a:r>
                  <a:rPr lang="de-DE" sz="2400" dirty="0"/>
                  <a:t> </a:t>
                </a:r>
                <a:r>
                  <a:rPr lang="de-DE" sz="2400" dirty="0" err="1"/>
                  <a:t>making</a:t>
                </a:r>
                <a:r>
                  <a:rPr lang="de-DE" sz="2400" dirty="0"/>
                  <a:t> </a:t>
                </a:r>
                <a:r>
                  <a:rPr lang="de-DE" sz="2400" dirty="0" err="1"/>
                  <a:t>problem</a:t>
                </a:r>
                <a:endParaRPr lang="de-DE" sz="2400" dirty="0"/>
              </a:p>
              <a:p>
                <a:r>
                  <a:rPr lang="de-DE" sz="2400" dirty="0"/>
                  <a:t>Tupel </a:t>
                </a:r>
                <a14:m>
                  <m:oMath xmlns:m="http://schemas.openxmlformats.org/officeDocument/2006/math">
                    <m:d>
                      <m:dPr>
                        <m:begChr m:val="⟨"/>
                        <m:endChr m:val="⟩"/>
                        <m:ctrlPr>
                          <a:rPr lang="de-DE" sz="2400" b="0" i="1" smtClean="0">
                            <a:latin typeface="Cambria Math" panose="02040503050406030204" pitchFamily="18" charset="0"/>
                          </a:rPr>
                        </m:ctrlPr>
                      </m:dPr>
                      <m:e>
                        <m:r>
                          <a:rPr lang="de-DE" sz="2400" i="1">
                            <a:latin typeface="Cambria Math" panose="02040503050406030204" pitchFamily="18" charset="0"/>
                          </a:rPr>
                          <m:t>𝑋</m:t>
                        </m:r>
                        <m:r>
                          <a:rPr lang="de-DE" sz="2400" i="1">
                            <a:latin typeface="Cambria Math" panose="02040503050406030204" pitchFamily="18" charset="0"/>
                          </a:rPr>
                          <m:t>,</m:t>
                        </m:r>
                        <m:r>
                          <a:rPr lang="de-DE" sz="2400" i="1">
                            <a:latin typeface="Cambria Math" panose="02040503050406030204" pitchFamily="18" charset="0"/>
                          </a:rPr>
                          <m:t>𝑈</m:t>
                        </m:r>
                        <m:r>
                          <a:rPr lang="de-DE" sz="2400" i="1">
                            <a:latin typeface="Cambria Math" panose="02040503050406030204" pitchFamily="18" charset="0"/>
                          </a:rPr>
                          <m:t>,</m:t>
                        </m:r>
                        <m:r>
                          <a:rPr lang="de-DE" sz="2400" i="1">
                            <a:latin typeface="Cambria Math" panose="02040503050406030204" pitchFamily="18" charset="0"/>
                          </a:rPr>
                          <m:t>𝑓</m:t>
                        </m:r>
                        <m:r>
                          <a:rPr lang="de-DE" sz="2400" i="1">
                            <a:latin typeface="Cambria Math" panose="02040503050406030204" pitchFamily="18" charset="0"/>
                          </a:rPr>
                          <m:t>,</m:t>
                        </m:r>
                        <m:r>
                          <a:rPr lang="de-DE" sz="2400" i="1">
                            <a:latin typeface="Cambria Math" panose="02040503050406030204" pitchFamily="18" charset="0"/>
                          </a:rPr>
                          <m:t>𝑐</m:t>
                        </m:r>
                        <m:r>
                          <a:rPr lang="de-DE" sz="2400" i="1">
                            <a:latin typeface="Cambria Math" panose="02040503050406030204" pitchFamily="18" charset="0"/>
                          </a:rPr>
                          <m:t>,</m:t>
                        </m:r>
                        <m:r>
                          <a:rPr lang="de-DE" sz="2400" i="1">
                            <a:latin typeface="Cambria Math" panose="02040503050406030204" pitchFamily="18" charset="0"/>
                          </a:rPr>
                          <m:t>𝑣</m:t>
                        </m:r>
                        <m:r>
                          <a:rPr lang="de-DE" sz="2400" i="1">
                            <a:latin typeface="Cambria Math" panose="02040503050406030204" pitchFamily="18" charset="0"/>
                          </a:rPr>
                          <m:t>,</m:t>
                        </m:r>
                        <m:sSub>
                          <m:sSubPr>
                            <m:ctrlPr>
                              <a:rPr lang="de-DE" sz="2400" i="1">
                                <a:latin typeface="Cambria Math" panose="02040503050406030204" pitchFamily="18" charset="0"/>
                              </a:rPr>
                            </m:ctrlPr>
                          </m:sSubPr>
                          <m:e>
                            <m:r>
                              <a:rPr lang="de-DE" sz="2400" i="1">
                                <a:latin typeface="Cambria Math" panose="02040503050406030204" pitchFamily="18" charset="0"/>
                              </a:rPr>
                              <m:t>𝑥</m:t>
                            </m:r>
                          </m:e>
                          <m:sub>
                            <m:r>
                              <a:rPr lang="de-DE" sz="2400" i="1">
                                <a:latin typeface="Cambria Math" panose="02040503050406030204" pitchFamily="18" charset="0"/>
                              </a:rPr>
                              <m:t>𝑖𝑛𝑖𝑡</m:t>
                            </m:r>
                          </m:sub>
                        </m:sSub>
                      </m:e>
                    </m:d>
                  </m:oMath>
                </a14:m>
                <a:endParaRPr lang="de-DE" sz="2400" dirty="0"/>
              </a:p>
              <a:p>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blipFill>
                <a:blip r:embed="rId3"/>
                <a:stretch>
                  <a:fillRect l="-545" t="-1163"/>
                </a:stretch>
              </a:blipFill>
            </p:spPr>
            <p:txBody>
              <a:bodyPr/>
              <a:lstStyle/>
              <a:p>
                <a:r>
                  <a:rPr lang="de-DE">
                    <a:noFill/>
                  </a:rPr>
                  <a:t> </a:t>
                </a:r>
              </a:p>
            </p:txBody>
          </p:sp>
        </mc:Fallback>
      </mc:AlternateContent>
    </p:spTree>
    <p:extLst>
      <p:ext uri="{BB962C8B-B14F-4D97-AF65-F5344CB8AC3E}">
        <p14:creationId xmlns:p14="http://schemas.microsoft.com/office/powerpoint/2010/main" val="352529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The principle of optimality</a:t>
            </a:r>
            <a:endParaRPr lang="de-DE" dirty="0"/>
          </a:p>
        </p:txBody>
      </p:sp>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p:txBody>
          <a:bodyPr>
            <a:normAutofit/>
          </a:bodyPr>
          <a:lstStyle/>
          <a:p>
            <a:r>
              <a:rPr lang="de-DE" sz="2400" dirty="0"/>
              <a:t>A </a:t>
            </a:r>
            <a:r>
              <a:rPr lang="de-DE" sz="2400" b="1" dirty="0" err="1"/>
              <a:t>policy</a:t>
            </a:r>
            <a:r>
              <a:rPr lang="de-DE" sz="2400" dirty="0"/>
              <a:t> </a:t>
            </a:r>
            <a:r>
              <a:rPr lang="de-DE" sz="2400" dirty="0" err="1"/>
              <a:t>is</a:t>
            </a:r>
            <a:r>
              <a:rPr lang="de-DE" sz="2400" dirty="0"/>
              <a:t> a </a:t>
            </a:r>
            <a:r>
              <a:rPr lang="de-DE" sz="2400" dirty="0" err="1"/>
              <a:t>sequence</a:t>
            </a:r>
            <a:r>
              <a:rPr lang="de-DE" sz="2400" dirty="0"/>
              <a:t> </a:t>
            </a:r>
            <a:r>
              <a:rPr lang="de-DE" sz="2400" dirty="0" err="1"/>
              <a:t>of</a:t>
            </a:r>
            <a:r>
              <a:rPr lang="de-DE" sz="2400" dirty="0"/>
              <a:t> </a:t>
            </a:r>
            <a:r>
              <a:rPr lang="de-DE" sz="2400" dirty="0" err="1"/>
              <a:t>decisions</a:t>
            </a:r>
            <a:endParaRPr lang="de-DE" sz="2400" dirty="0"/>
          </a:p>
          <a:p>
            <a:r>
              <a:rPr lang="de-DE" sz="2400" dirty="0"/>
              <a:t>An </a:t>
            </a:r>
            <a:r>
              <a:rPr lang="de-DE" sz="2400" b="1" dirty="0"/>
              <a:t>optimal </a:t>
            </a:r>
            <a:r>
              <a:rPr lang="de-DE" sz="2400" b="1" dirty="0" err="1"/>
              <a:t>policy</a:t>
            </a:r>
            <a:r>
              <a:rPr lang="de-DE" sz="2400" dirty="0"/>
              <a:t> </a:t>
            </a:r>
            <a:r>
              <a:rPr lang="de-DE" sz="2400" dirty="0" err="1"/>
              <a:t>is</a:t>
            </a:r>
            <a:r>
              <a:rPr lang="de-DE" sz="2400" dirty="0"/>
              <a:t> a </a:t>
            </a:r>
            <a:r>
              <a:rPr lang="de-DE" sz="2400" dirty="0" err="1"/>
              <a:t>sequence</a:t>
            </a:r>
            <a:r>
              <a:rPr lang="de-DE" sz="2400" dirty="0"/>
              <a:t> </a:t>
            </a:r>
            <a:r>
              <a:rPr lang="de-DE" sz="2400" dirty="0" err="1"/>
              <a:t>of</a:t>
            </a:r>
            <a:r>
              <a:rPr lang="de-DE" sz="2400" dirty="0"/>
              <a:t> </a:t>
            </a:r>
            <a:r>
              <a:rPr lang="de-DE" sz="2400" dirty="0" err="1"/>
              <a:t>decisions</a:t>
            </a:r>
            <a:r>
              <a:rPr lang="de-DE" sz="2400" dirty="0"/>
              <a:t> </a:t>
            </a:r>
            <a:r>
              <a:rPr lang="de-DE" sz="2400" dirty="0" err="1"/>
              <a:t>that</a:t>
            </a:r>
            <a:r>
              <a:rPr lang="de-DE" sz="2400" dirty="0"/>
              <a:t> </a:t>
            </a:r>
            <a:r>
              <a:rPr lang="de-DE" sz="2400" dirty="0" err="1"/>
              <a:t>has</a:t>
            </a:r>
            <a:r>
              <a:rPr lang="de-DE" sz="2400" dirty="0"/>
              <a:t> </a:t>
            </a:r>
            <a:r>
              <a:rPr lang="de-DE" sz="2400" dirty="0" err="1"/>
              <a:t>the</a:t>
            </a:r>
            <a:r>
              <a:rPr lang="de-DE" sz="2400" dirty="0"/>
              <a:t> </a:t>
            </a:r>
            <a:r>
              <a:rPr lang="de-DE" sz="2400" dirty="0" err="1"/>
              <a:t>best</a:t>
            </a:r>
            <a:r>
              <a:rPr lang="de-DE" sz="2400" dirty="0"/>
              <a:t> </a:t>
            </a:r>
            <a:r>
              <a:rPr lang="de-DE" sz="2400" dirty="0" err="1"/>
              <a:t>outcome</a:t>
            </a:r>
            <a:r>
              <a:rPr lang="de-DE" sz="2400" dirty="0"/>
              <a:t> w.r.t. a </a:t>
            </a:r>
            <a:r>
              <a:rPr lang="de-DE" sz="2400" dirty="0" err="1"/>
              <a:t>predefined</a:t>
            </a:r>
            <a:r>
              <a:rPr lang="de-DE" sz="2400" dirty="0"/>
              <a:t> </a:t>
            </a:r>
            <a:r>
              <a:rPr lang="de-DE" sz="2400" dirty="0" err="1"/>
              <a:t>criterion</a:t>
            </a:r>
            <a:endParaRPr lang="de-DE" sz="2400" dirty="0"/>
          </a:p>
          <a:p>
            <a:pPr marL="0" indent="0">
              <a:buNone/>
            </a:pPr>
            <a:endParaRPr lang="de-DE" sz="2400" dirty="0"/>
          </a:p>
          <a:p>
            <a:pPr marL="0" indent="0" algn="ctr">
              <a:buNone/>
            </a:pPr>
            <a:r>
              <a:rPr lang="de-DE" sz="2400" b="1" dirty="0" err="1"/>
              <a:t>Principle</a:t>
            </a:r>
            <a:r>
              <a:rPr lang="de-DE" sz="2400" b="1" dirty="0"/>
              <a:t> </a:t>
            </a:r>
            <a:r>
              <a:rPr lang="de-DE" sz="2400" b="1" dirty="0" err="1"/>
              <a:t>of</a:t>
            </a:r>
            <a:r>
              <a:rPr lang="de-DE" sz="2400" b="1" dirty="0"/>
              <a:t> </a:t>
            </a:r>
            <a:r>
              <a:rPr lang="de-DE" sz="2400" b="1" dirty="0" err="1"/>
              <a:t>Optimality</a:t>
            </a:r>
            <a:endParaRPr lang="de-DE" sz="2400" b="1" dirty="0"/>
          </a:p>
          <a:p>
            <a:pPr marL="0" indent="0" algn="ctr">
              <a:buNone/>
            </a:pPr>
            <a:r>
              <a:rPr lang="en-US" sz="2400" dirty="0"/>
              <a:t>An optimal policy has the property, that whatever the initial state and initial decisions are, the remaining decisions must constitute an optimal policy with regard to the state resulting from the first decisions.</a:t>
            </a:r>
            <a:endParaRPr lang="de-DE" sz="2400" dirty="0"/>
          </a:p>
        </p:txBody>
      </p:sp>
    </p:spTree>
    <p:extLst>
      <p:ext uri="{BB962C8B-B14F-4D97-AF65-F5344CB8AC3E}">
        <p14:creationId xmlns:p14="http://schemas.microsoft.com/office/powerpoint/2010/main" val="369829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5DE79C-557C-4AD2-83D8-F9D4C0745B20}"/>
              </a:ext>
            </a:extLst>
          </p:cNvPr>
          <p:cNvSpPr>
            <a:spLocks noGrp="1"/>
          </p:cNvSpPr>
          <p:nvPr>
            <p:ph type="title"/>
          </p:nvPr>
        </p:nvSpPr>
        <p:spPr/>
        <p:txBody>
          <a:bodyPr/>
          <a:lstStyle/>
          <a:p>
            <a:r>
              <a:rPr lang="en-US" sz="4400" dirty="0"/>
              <a:t>Mathematical formulation</a:t>
            </a:r>
            <a:endParaRPr lang="de-DE"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ACB4DAC7-20C3-4474-85BD-A6CC9D497592}"/>
                  </a:ext>
                </a:extLst>
              </p:cNvPr>
              <p:cNvSpPr>
                <a:spLocks noGrp="1"/>
              </p:cNvSpPr>
              <p:nvPr>
                <p:ph idx="1"/>
              </p:nvPr>
            </p:nvSpPr>
            <p:spPr>
              <a:xfrm>
                <a:off x="1103312" y="1598762"/>
                <a:ext cx="8946541" cy="4649637"/>
              </a:xfrm>
            </p:spPr>
            <p:txBody>
              <a:bodyPr>
                <a:noAutofit/>
              </a:bodyPr>
              <a:lstStyle/>
              <a:p>
                <a14:m>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𝑀</m:t>
                            </m:r>
                          </m:sub>
                        </m:sSub>
                      </m:e>
                    </m:d>
                    <m:r>
                      <a:rPr lang="de-DE" sz="2400" b="0" i="1" smtClean="0">
                        <a:latin typeface="Cambria Math" panose="02040503050406030204" pitchFamily="18" charset="0"/>
                      </a:rPr>
                      <m:t>∈</m:t>
                    </m:r>
                    <m:r>
                      <a:rPr lang="de-DE" sz="2400" b="0" i="1" smtClean="0">
                        <a:latin typeface="Cambria Math" panose="02040503050406030204" pitchFamily="18" charset="0"/>
                      </a:rPr>
                      <m:t>𝑋</m:t>
                    </m:r>
                  </m:oMath>
                </a14:m>
                <a:endParaRPr lang="de-DE" sz="2400" dirty="0"/>
              </a:p>
              <a:p>
                <a14:m>
                  <m:oMath xmlns:m="http://schemas.openxmlformats.org/officeDocument/2006/math">
                    <m:r>
                      <a:rPr lang="de-DE" sz="2400" b="0" i="1" smtClean="0">
                        <a:latin typeface="Cambria Math" panose="02040503050406030204" pitchFamily="18" charset="0"/>
                      </a:rPr>
                      <m:t>𝑈</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𝑘</m:t>
                            </m:r>
                          </m:sub>
                        </m:sSub>
                      </m:e>
                    </m:d>
                    <m:r>
                      <a:rPr lang="de-DE" sz="2400" b="0" i="1" smtClean="0">
                        <a:latin typeface="Cambria Math" panose="02040503050406030204" pitchFamily="18" charset="0"/>
                      </a:rPr>
                      <m:t>;      </m:t>
                    </m:r>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r>
                      <a:rPr lang="de-DE" sz="2400" b="0" i="1" smtClean="0">
                        <a:latin typeface="Cambria Math" panose="02040503050406030204" pitchFamily="18" charset="0"/>
                      </a:rPr>
                      <m:t>𝑋</m:t>
                    </m:r>
                    <m:r>
                      <a:rPr lang="de-DE" sz="2400" b="0" i="1" smtClean="0">
                        <a:latin typeface="Cambria Math" panose="02040503050406030204" pitchFamily="18" charset="0"/>
                      </a:rPr>
                      <m:t>,     ∀</m:t>
                    </m:r>
                    <m:r>
                      <a:rPr lang="de-DE" sz="2400" b="0" i="1" smtClean="0">
                        <a:latin typeface="Cambria Math" panose="02040503050406030204" pitchFamily="18" charset="0"/>
                      </a:rPr>
                      <m:t>𝑘</m:t>
                    </m:r>
                  </m:oMath>
                </a14:m>
                <a:endParaRPr lang="de-DE" sz="2400" dirty="0"/>
              </a:p>
              <a:p>
                <a14:m>
                  <m:oMath xmlns:m="http://schemas.openxmlformats.org/officeDocument/2006/math">
                    <m:r>
                      <a:rPr lang="de-DE" sz="2400" b="0" i="1" smtClean="0">
                        <a:latin typeface="Cambria Math" panose="02040503050406030204" pitchFamily="18" charset="0"/>
                      </a:rPr>
                      <m:t>𝑃</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 …,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e>
                    </m:d>
                  </m:oMath>
                </a14:m>
                <a:endParaRPr lang="de-DE" sz="2400" dirty="0"/>
              </a:p>
              <a:p>
                <a:pPr lvl="1"/>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1</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oMath>
                </a14:m>
                <a:endParaRPr lang="de-DE" sz="2400" b="0" dirty="0"/>
              </a:p>
              <a:p>
                <a:pPr lvl="1"/>
                <a14:m>
                  <m:oMath xmlns:m="http://schemas.openxmlformats.org/officeDocument/2006/math">
                    <m:sSub>
                      <m:sSubPr>
                        <m:ctrlPr>
                          <a:rPr lang="de-DE" sz="2400" i="1" smtClean="0">
                            <a:latin typeface="Cambria Math" panose="02040503050406030204" pitchFamily="18" charset="0"/>
                          </a:rPr>
                        </m:ctrlPr>
                      </m:sSubPr>
                      <m:e>
                        <m:r>
                          <a:rPr lang="de-DE" sz="2400" i="1">
                            <a:latin typeface="Cambria Math" panose="02040503050406030204" pitchFamily="18" charset="0"/>
                          </a:rPr>
                          <m:t>𝑝</m:t>
                        </m:r>
                      </m:e>
                      <m:sub>
                        <m:r>
                          <a:rPr lang="de-DE" sz="2400" b="0" i="1" smtClean="0">
                            <a:latin typeface="Cambria Math" panose="02040503050406030204" pitchFamily="18" charset="0"/>
                          </a:rPr>
                          <m:t>2</m:t>
                        </m:r>
                      </m:sub>
                    </m:sSub>
                    <m:r>
                      <a:rPr lang="de-DE" sz="2400" i="1">
                        <a:latin typeface="Cambria Math" panose="02040503050406030204" pitchFamily="18" charset="0"/>
                      </a:rPr>
                      <m:t>=</m:t>
                    </m:r>
                    <m:sSub>
                      <m:sSubPr>
                        <m:ctrlPr>
                          <a:rPr lang="de-DE" sz="2400" i="1">
                            <a:latin typeface="Cambria Math" panose="02040503050406030204" pitchFamily="18" charset="0"/>
                          </a:rPr>
                        </m:ctrlPr>
                      </m:sSubPr>
                      <m:e>
                        <m:r>
                          <a:rPr lang="de-DE" sz="2400" i="1">
                            <a:latin typeface="Cambria Math" panose="02040503050406030204" pitchFamily="18" charset="0"/>
                          </a:rPr>
                          <m:t>𝑇</m:t>
                        </m:r>
                      </m:e>
                      <m:sub>
                        <m:r>
                          <a:rPr lang="de-DE" sz="2400" b="0" i="1" smtClean="0">
                            <a:latin typeface="Cambria Math" panose="02040503050406030204" pitchFamily="18" charset="0"/>
                          </a:rPr>
                          <m:t>2</m:t>
                        </m:r>
                      </m:sub>
                    </m:sSub>
                    <m:d>
                      <m:dPr>
                        <m:ctrlPr>
                          <a:rPr lang="de-DE" sz="2400" i="1">
                            <a:latin typeface="Cambria Math" panose="02040503050406030204" pitchFamily="18" charset="0"/>
                          </a:rPr>
                        </m:ctrlPr>
                      </m:dPr>
                      <m:e>
                        <m:sSub>
                          <m:sSubPr>
                            <m:ctrlPr>
                              <a:rPr lang="de-DE" sz="2400" b="0" i="1" smtClean="0">
                                <a:latin typeface="Cambria Math" panose="02040503050406030204" pitchFamily="18" charset="0"/>
                              </a:rPr>
                            </m:ctrlPr>
                          </m:sSubPr>
                          <m:e>
                            <m:r>
                              <a:rPr lang="de-DE" sz="2400" i="1">
                                <a:latin typeface="Cambria Math" panose="02040503050406030204" pitchFamily="18" charset="0"/>
                              </a:rPr>
                              <m:t>𝑝</m:t>
                            </m:r>
                          </m:e>
                          <m:sub>
                            <m:r>
                              <a:rPr lang="de-DE" sz="2400" b="0" i="1" smtClean="0">
                                <a:latin typeface="Cambria Math" panose="02040503050406030204" pitchFamily="18" charset="0"/>
                              </a:rPr>
                              <m:t>1</m:t>
                            </m:r>
                          </m:sub>
                        </m:sSub>
                      </m:e>
                    </m:d>
                  </m:oMath>
                </a14:m>
                <a:endParaRPr lang="de-DE" sz="2400" dirty="0"/>
              </a:p>
              <a:p>
                <a:pPr lvl="1"/>
                <a14:m>
                  <m:oMath xmlns:m="http://schemas.openxmlformats.org/officeDocument/2006/math">
                    <m:r>
                      <a:rPr lang="de-DE" sz="2400" b="0" i="1" smtClean="0">
                        <a:latin typeface="Cambria Math" panose="02040503050406030204" pitchFamily="18" charset="0"/>
                      </a:rPr>
                      <m:t>⋮</m:t>
                    </m:r>
                  </m:oMath>
                </a14:m>
                <a:endParaRPr lang="de-DE" sz="2400" b="0" dirty="0"/>
              </a:p>
              <a:p>
                <a:pPr lvl="1"/>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𝑝</m:t>
                            </m:r>
                          </m:lim>
                        </m:limLow>
                      </m:fName>
                      <m:e>
                        <m:r>
                          <a:rPr lang="de-DE" sz="2400" b="0" i="1" smtClean="0">
                            <a:latin typeface="Cambria Math" panose="02040503050406030204" pitchFamily="18" charset="0"/>
                          </a:rPr>
                          <m:t>𝑅</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𝑁</m:t>
                            </m:r>
                          </m:sub>
                        </m:sSub>
                        <m:r>
                          <a:rPr lang="de-DE" sz="2400" b="0" i="1" smtClean="0">
                            <a:latin typeface="Cambria Math" panose="02040503050406030204" pitchFamily="18" charset="0"/>
                          </a:rPr>
                          <m:t>)</m:t>
                        </m:r>
                      </m:e>
                    </m:func>
                  </m:oMath>
                </a14:m>
                <a:endParaRPr lang="de-DE" sz="2400" dirty="0"/>
              </a:p>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func>
                      <m:funcPr>
                        <m:ctrlPr>
                          <a:rPr lang="de-DE" sz="2400" b="0" i="1" smtClean="0">
                            <a:latin typeface="Cambria Math" panose="02040503050406030204" pitchFamily="18" charset="0"/>
                          </a:rPr>
                        </m:ctrlPr>
                      </m:funcPr>
                      <m:fName>
                        <m:limLow>
                          <m:limLowPr>
                            <m:ctrlPr>
                              <a:rPr lang="de-DE" sz="2400" b="0" i="1" smtClean="0">
                                <a:latin typeface="Cambria Math" panose="02040503050406030204" pitchFamily="18" charset="0"/>
                              </a:rPr>
                            </m:ctrlPr>
                          </m:limLowPr>
                          <m:e>
                            <m:r>
                              <m:rPr>
                                <m:sty m:val="p"/>
                              </m:rPr>
                              <a:rPr lang="de-DE" sz="2400" b="0" i="0" smtClean="0">
                                <a:latin typeface="Cambria Math" panose="02040503050406030204" pitchFamily="18" charset="0"/>
                              </a:rPr>
                              <m:t>max</m:t>
                            </m:r>
                          </m:e>
                          <m:lim>
                            <m:r>
                              <a:rPr lang="de-DE" sz="2400" b="0" i="1" smtClean="0">
                                <a:latin typeface="Cambria Math" panose="02040503050406030204" pitchFamily="18" charset="0"/>
                              </a:rPr>
                              <m:t>𝑘</m:t>
                            </m:r>
                          </m:lim>
                        </m:limLow>
                      </m:fName>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h</m:t>
                            </m:r>
                          </m:e>
                          <m:sub>
                            <m:r>
                              <a:rPr lang="de-DE" sz="2400" b="0" i="1" smtClean="0">
                                <a:latin typeface="Cambria Math" panose="02040503050406030204" pitchFamily="18" charset="0"/>
                              </a:rPr>
                              <m:t>𝑁</m:t>
                            </m:r>
                            <m:r>
                              <a:rPr lang="de-DE" sz="2400" b="0" i="1" smtClean="0">
                                <a:latin typeface="Cambria Math" panose="02040503050406030204" pitchFamily="18" charset="0"/>
                              </a:rPr>
                              <m:t>−1</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𝑇</m:t>
                            </m:r>
                          </m:e>
                          <m:sub>
                            <m:r>
                              <a:rPr lang="de-DE" sz="2400" b="0" i="1" smtClean="0">
                                <a:latin typeface="Cambria Math" panose="02040503050406030204" pitchFamily="18" charset="0"/>
                              </a:rPr>
                              <m:t>𝐾</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e>
                        </m:d>
                        <m:r>
                          <a:rPr lang="de-DE" sz="2400" b="0" i="1" smtClean="0">
                            <a:latin typeface="Cambria Math" panose="02040503050406030204" pitchFamily="18" charset="0"/>
                          </a:rPr>
                          <m:t>)</m:t>
                        </m:r>
                      </m:e>
                    </m:func>
                    <m:r>
                      <a:rPr lang="de-DE" sz="2400" b="0" i="1" smtClean="0">
                        <a:latin typeface="Cambria Math" panose="02040503050406030204" pitchFamily="18" charset="0"/>
                      </a:rPr>
                      <m:t>,       </m:t>
                    </m:r>
                    <m:r>
                      <a:rPr lang="de-DE" sz="2400" b="0" i="1" smtClean="0">
                        <a:latin typeface="Cambria Math" panose="02040503050406030204" pitchFamily="18" charset="0"/>
                      </a:rPr>
                      <m:t>𝑁</m:t>
                    </m:r>
                    <m:r>
                      <a:rPr lang="de-DE" sz="2400" b="0" i="1" smtClean="0">
                        <a:latin typeface="Cambria Math" panose="02040503050406030204" pitchFamily="18" charset="0"/>
                      </a:rPr>
                      <m:t>=2,3,…</m:t>
                    </m:r>
                  </m:oMath>
                </a14:m>
                <a:endParaRPr lang="de-DE" sz="2400" dirty="0"/>
              </a:p>
            </p:txBody>
          </p:sp>
        </mc:Choice>
        <mc:Fallback xmlns="">
          <p:sp>
            <p:nvSpPr>
              <p:cNvPr id="5" name="Inhaltsplatzhalter 4">
                <a:extLst>
                  <a:ext uri="{FF2B5EF4-FFF2-40B4-BE49-F238E27FC236}">
                    <a16:creationId xmlns:a16="http://schemas.microsoft.com/office/drawing/2014/main" id="{ACB4DAC7-20C3-4474-85BD-A6CC9D497592}"/>
                  </a:ext>
                </a:extLst>
              </p:cNvPr>
              <p:cNvSpPr>
                <a:spLocks noGrp="1" noRot="1" noChangeAspect="1" noMove="1" noResize="1" noEditPoints="1" noAdjustHandles="1" noChangeArrowheads="1" noChangeShapeType="1" noTextEdit="1"/>
              </p:cNvSpPr>
              <p:nvPr>
                <p:ph idx="1"/>
              </p:nvPr>
            </p:nvSpPr>
            <p:spPr>
              <a:xfrm>
                <a:off x="1103312" y="1598762"/>
                <a:ext cx="8946541" cy="4649637"/>
              </a:xfrm>
              <a:blipFill>
                <a:blip r:embed="rId3"/>
                <a:stretch>
                  <a:fillRect l="-545" b="-1048"/>
                </a:stretch>
              </a:blipFill>
            </p:spPr>
            <p:txBody>
              <a:bodyPr/>
              <a:lstStyle/>
              <a:p>
                <a:r>
                  <a:rPr lang="de-DE">
                    <a:noFill/>
                  </a:rPr>
                  <a:t> </a:t>
                </a:r>
              </a:p>
            </p:txBody>
          </p:sp>
        </mc:Fallback>
      </mc:AlternateContent>
    </p:spTree>
    <p:extLst>
      <p:ext uri="{BB962C8B-B14F-4D97-AF65-F5344CB8AC3E}">
        <p14:creationId xmlns:p14="http://schemas.microsoft.com/office/powerpoint/2010/main" val="130018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3121</Words>
  <Application>Microsoft Office PowerPoint</Application>
  <PresentationFormat>Breitbild</PresentationFormat>
  <Paragraphs>399</Paragraphs>
  <Slides>30</Slides>
  <Notes>30</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30</vt:i4>
      </vt:variant>
    </vt:vector>
  </HeadingPairs>
  <TitlesOfParts>
    <vt:vector size="37" baseType="lpstr">
      <vt:lpstr>Arial</vt:lpstr>
      <vt:lpstr>Calibri</vt:lpstr>
      <vt:lpstr>Cambria Math</vt:lpstr>
      <vt:lpstr>Century Gothic</vt:lpstr>
      <vt:lpstr>Wingdings</vt:lpstr>
      <vt:lpstr>Wingdings 3</vt:lpstr>
      <vt:lpstr>Ion</vt:lpstr>
      <vt:lpstr>Get me out of here: Determining optimal policies</vt:lpstr>
      <vt:lpstr>Outline</vt:lpstr>
      <vt:lpstr>Background and  Problem Statement</vt:lpstr>
      <vt:lpstr>Background</vt:lpstr>
      <vt:lpstr>Problem Statement</vt:lpstr>
      <vt:lpstr>Fundamentals of  Dynamic Programming</vt:lpstr>
      <vt:lpstr>What is Dynamic Programming</vt:lpstr>
      <vt:lpstr>The principle of optimality</vt:lpstr>
      <vt:lpstr>Mathematical formulation</vt:lpstr>
      <vt:lpstr>Characteristics of problems solvable by Dynamic Programming</vt:lpstr>
      <vt:lpstr>Overlapping Subproblems</vt:lpstr>
      <vt:lpstr>Optimal Substructure</vt:lpstr>
      <vt:lpstr>How to apply  Dynamic Programming in Computer Science</vt:lpstr>
      <vt:lpstr>Memoization</vt:lpstr>
      <vt:lpstr>Bellman equation</vt:lpstr>
      <vt:lpstr>Solving the  Dynamic Programming equations</vt:lpstr>
      <vt:lpstr>Finding the value function</vt:lpstr>
      <vt:lpstr>Finding the value function</vt:lpstr>
      <vt:lpstr>Finding the value function</vt:lpstr>
      <vt:lpstr>Recursive value function</vt:lpstr>
      <vt:lpstr>Finding optimal policies</vt:lpstr>
      <vt:lpstr>Related work and use cases in robot motion planning</vt:lpstr>
      <vt:lpstr>Autonomous vehicles</vt:lpstr>
      <vt:lpstr>Extending the 2-dimensional algorithms onto N-dimensional problems</vt:lpstr>
      <vt:lpstr>Spacecrafts floating in R^3</vt:lpstr>
      <vt:lpstr>Rapidly exploring random trees Original</vt:lpstr>
      <vt:lpstr>Rapidly exploring random trees Dynamic Programming</vt:lpstr>
      <vt:lpstr>Conclusion</vt:lpstr>
      <vt:lpstr>Some more examples!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me out of here: Determining optimal policies</dc:title>
  <dc:creator>Marcel Bruckner</dc:creator>
  <cp:lastModifiedBy>Marcel Bruckner</cp:lastModifiedBy>
  <cp:revision>63</cp:revision>
  <dcterms:created xsi:type="dcterms:W3CDTF">2018-01-11T19:00:54Z</dcterms:created>
  <dcterms:modified xsi:type="dcterms:W3CDTF">2018-01-23T11:29:41Z</dcterms:modified>
</cp:coreProperties>
</file>